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9" roundtripDataSignature="AMtx7mgdWu1e8fpjpFUPEDff/sK262gw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6CAFDF-67CB-44C5-9FEA-7E43EE6DD579}">
  <a:tblStyle styleId="{576CAFDF-67CB-44C5-9FEA-7E43EE6DD579}"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5487659B-1ADA-4EC7-8BAA-B7C1A6D3371D}"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810ff97f6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810ff97f6_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7810ff97f6_5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100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30 m (multispectral) and 15 m (panchromatic)</a:t>
            </a:r>
            <a:endParaRPr sz="20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09" name="Google Shape;2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810ff97f6_7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810ff97f6_7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7810ff97f6_7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810ff97f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810ff97f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7810ff97f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7810ff97f6_7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7810ff97f6_7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7810ff97f6_7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frap.fire.ca.gov/frap-projects/fire-perimeter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ncdc.noaa.gov/cdo-web/datatools/lc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energy.ca.gov/"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www.usgs.gov/"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4708357" y="3509433"/>
            <a:ext cx="7092215" cy="2967839"/>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89" name="Google Shape;89;p1"/>
          <p:cNvSpPr txBox="1">
            <a:spLocks noGrp="1"/>
          </p:cNvSpPr>
          <p:nvPr>
            <p:ph type="ctrTitle"/>
          </p:nvPr>
        </p:nvSpPr>
        <p:spPr>
          <a:xfrm>
            <a:off x="4859896" y="3573917"/>
            <a:ext cx="6465287" cy="15160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4800"/>
              <a:buFont typeface="Calibri"/>
              <a:buNone/>
            </a:pPr>
            <a:r>
              <a:rPr lang="en-US" sz="4800" dirty="0">
                <a:solidFill>
                  <a:srgbClr val="FFFFFF"/>
                </a:solidFill>
                <a:latin typeface="Times New Roman"/>
                <a:ea typeface="Times New Roman"/>
                <a:cs typeface="Times New Roman"/>
                <a:sym typeface="Times New Roman"/>
              </a:rPr>
              <a:t>Data-Driven Wildfire Risk Prediction</a:t>
            </a:r>
            <a:endParaRPr dirty="0">
              <a:latin typeface="Times New Roman"/>
              <a:ea typeface="Times New Roman"/>
              <a:cs typeface="Times New Roman"/>
              <a:sym typeface="Times New Roman"/>
            </a:endParaRPr>
          </a:p>
        </p:txBody>
      </p:sp>
      <p:pic>
        <p:nvPicPr>
          <p:cNvPr id="90" name="Google Shape;90;p1"/>
          <p:cNvPicPr preferRelativeResize="0"/>
          <p:nvPr/>
        </p:nvPicPr>
        <p:blipFill rotWithShape="1">
          <a:blip r:embed="rId3">
            <a:alphaModFix/>
          </a:blip>
          <a:srcRect t="2792" r="-2" b="-2"/>
          <a:stretch/>
        </p:blipFill>
        <p:spPr>
          <a:xfrm>
            <a:off x="317635" y="321733"/>
            <a:ext cx="4151681" cy="3026834"/>
          </a:xfrm>
          <a:prstGeom prst="rect">
            <a:avLst/>
          </a:prstGeom>
          <a:noFill/>
          <a:ln>
            <a:noFill/>
          </a:ln>
        </p:spPr>
      </p:pic>
      <p:pic>
        <p:nvPicPr>
          <p:cNvPr id="91" name="Google Shape;91;p1"/>
          <p:cNvPicPr preferRelativeResize="0"/>
          <p:nvPr/>
        </p:nvPicPr>
        <p:blipFill rotWithShape="1">
          <a:blip r:embed="rId4">
            <a:alphaModFix/>
          </a:blip>
          <a:srcRect r="11377"/>
          <a:stretch/>
        </p:blipFill>
        <p:spPr>
          <a:xfrm>
            <a:off x="4638955" y="321733"/>
            <a:ext cx="3539976" cy="2985818"/>
          </a:xfrm>
          <a:prstGeom prst="rect">
            <a:avLst/>
          </a:prstGeom>
          <a:noFill/>
          <a:ln>
            <a:noFill/>
          </a:ln>
        </p:spPr>
      </p:pic>
      <p:pic>
        <p:nvPicPr>
          <p:cNvPr id="92" name="Google Shape;92;p1"/>
          <p:cNvPicPr preferRelativeResize="0"/>
          <p:nvPr/>
        </p:nvPicPr>
        <p:blipFill rotWithShape="1">
          <a:blip r:embed="rId5">
            <a:alphaModFix/>
          </a:blip>
          <a:srcRect l="4706" r="28685" b="-2"/>
          <a:stretch/>
        </p:blipFill>
        <p:spPr>
          <a:xfrm>
            <a:off x="8348570" y="321734"/>
            <a:ext cx="3535590" cy="2985818"/>
          </a:xfrm>
          <a:prstGeom prst="rect">
            <a:avLst/>
          </a:prstGeom>
          <a:noFill/>
          <a:ln>
            <a:noFill/>
          </a:ln>
        </p:spPr>
      </p:pic>
      <p:cxnSp>
        <p:nvCxnSpPr>
          <p:cNvPr id="93" name="Google Shape;93;p1"/>
          <p:cNvCxnSpPr/>
          <p:nvPr/>
        </p:nvCxnSpPr>
        <p:spPr>
          <a:xfrm>
            <a:off x="4924383" y="5022849"/>
            <a:ext cx="6400800" cy="0"/>
          </a:xfrm>
          <a:prstGeom prst="straightConnector1">
            <a:avLst/>
          </a:prstGeom>
          <a:noFill/>
          <a:ln w="22225" cap="flat" cmpd="sng">
            <a:solidFill>
              <a:srgbClr val="D9D9D9"/>
            </a:solidFill>
            <a:prstDash val="solid"/>
            <a:miter lim="800000"/>
            <a:headEnd type="none" w="sm" len="sm"/>
            <a:tailEnd type="none" w="sm" len="sm"/>
          </a:ln>
        </p:spPr>
      </p:cxnSp>
      <p:pic>
        <p:nvPicPr>
          <p:cNvPr id="94" name="Google Shape;94;p1"/>
          <p:cNvPicPr preferRelativeResize="0"/>
          <p:nvPr/>
        </p:nvPicPr>
        <p:blipFill rotWithShape="1">
          <a:blip r:embed="rId6">
            <a:alphaModFix/>
          </a:blip>
          <a:srcRect l="252" r="7542" b="-1"/>
          <a:stretch/>
        </p:blipFill>
        <p:spPr>
          <a:xfrm>
            <a:off x="317635" y="3509433"/>
            <a:ext cx="4160452" cy="3026833"/>
          </a:xfrm>
          <a:prstGeom prst="rect">
            <a:avLst/>
          </a:prstGeom>
          <a:noFill/>
          <a:ln>
            <a:noFill/>
          </a:ln>
        </p:spPr>
      </p:pic>
      <p:sp>
        <p:nvSpPr>
          <p:cNvPr id="95" name="Google Shape;95;p1"/>
          <p:cNvSpPr txBox="1"/>
          <p:nvPr/>
        </p:nvSpPr>
        <p:spPr>
          <a:xfrm>
            <a:off x="6815883" y="4994948"/>
            <a:ext cx="4509300" cy="48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300">
                <a:solidFill>
                  <a:srgbClr val="FFFFFF"/>
                </a:solidFill>
                <a:latin typeface="Times New Roman"/>
                <a:ea typeface="Times New Roman"/>
                <a:cs typeface="Times New Roman"/>
                <a:sym typeface="Times New Roman"/>
              </a:rPr>
              <a:t>Team 4</a:t>
            </a:r>
            <a:endParaRPr sz="2300">
              <a:solidFill>
                <a:srgbClr val="FFFFFF"/>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9A83ACFC-380A-42EC-B472-B51007378463}"/>
              </a:ext>
            </a:extLst>
          </p:cNvPr>
          <p:cNvSpPr txBox="1"/>
          <p:nvPr/>
        </p:nvSpPr>
        <p:spPr>
          <a:xfrm>
            <a:off x="4924383" y="5100453"/>
            <a:ext cx="4467226" cy="1400383"/>
          </a:xfrm>
          <a:prstGeom prst="rect">
            <a:avLst/>
          </a:prstGeom>
          <a:noFill/>
        </p:spPr>
        <p:txBody>
          <a:bodyPr wrap="square" rtlCol="0">
            <a:spAutoFit/>
          </a:bodyPr>
          <a:lstStyle/>
          <a:p>
            <a:r>
              <a:rPr lang="en-US" sz="1700" dirty="0">
                <a:solidFill>
                  <a:schemeClr val="bg1"/>
                </a:solidFill>
                <a:latin typeface="Times New Roman" panose="02020603050405020304" pitchFamily="18" charset="0"/>
                <a:cs typeface="Times New Roman" panose="02020603050405020304" pitchFamily="18" charset="0"/>
              </a:rPr>
              <a:t>Megha Rajam Rao</a:t>
            </a:r>
          </a:p>
          <a:p>
            <a:r>
              <a:rPr lang="en-US" sz="1700" dirty="0">
                <a:solidFill>
                  <a:schemeClr val="bg1"/>
                </a:solidFill>
                <a:latin typeface="Times New Roman" panose="02020603050405020304" pitchFamily="18" charset="0"/>
                <a:cs typeface="Times New Roman" panose="02020603050405020304" pitchFamily="18" charset="0"/>
              </a:rPr>
              <a:t>Venkata Anil Kumar Thota</a:t>
            </a:r>
            <a:br>
              <a:rPr lang="en-US" sz="1700" dirty="0">
                <a:solidFill>
                  <a:schemeClr val="bg1"/>
                </a:solidFill>
                <a:latin typeface="Times New Roman" panose="02020603050405020304" pitchFamily="18" charset="0"/>
                <a:cs typeface="Times New Roman" panose="02020603050405020304" pitchFamily="18" charset="0"/>
              </a:rPr>
            </a:br>
            <a:r>
              <a:rPr lang="en-US" sz="1700" dirty="0">
                <a:solidFill>
                  <a:schemeClr val="bg1"/>
                </a:solidFill>
                <a:latin typeface="Times New Roman" panose="02020603050405020304" pitchFamily="18" charset="0"/>
                <a:cs typeface="Times New Roman" panose="02020603050405020304" pitchFamily="18" charset="0"/>
              </a:rPr>
              <a:t>Qiao Liu</a:t>
            </a:r>
          </a:p>
          <a:p>
            <a:r>
              <a:rPr lang="en-US" sz="1700" dirty="0">
                <a:solidFill>
                  <a:schemeClr val="bg1"/>
                </a:solidFill>
                <a:latin typeface="Times New Roman" panose="02020603050405020304" pitchFamily="18" charset="0"/>
                <a:cs typeface="Times New Roman" panose="02020603050405020304" pitchFamily="18" charset="0"/>
              </a:rPr>
              <a:t>Nandini Puppala</a:t>
            </a:r>
          </a:p>
          <a:p>
            <a:r>
              <a:rPr lang="en-US" sz="1700" dirty="0">
                <a:solidFill>
                  <a:schemeClr val="bg1"/>
                </a:solidFill>
                <a:latin typeface="Times New Roman" panose="02020603050405020304" pitchFamily="18" charset="0"/>
                <a:cs typeface="Times New Roman" panose="02020603050405020304" pitchFamily="18" charset="0"/>
              </a:rPr>
              <a:t>Prathusha Koouri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8"/>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8"/>
          <p:cNvSpPr txBox="1">
            <a:spLocks noGrp="1"/>
          </p:cNvSpPr>
          <p:nvPr>
            <p:ph type="title"/>
          </p:nvPr>
        </p:nvSpPr>
        <p:spPr>
          <a:xfrm>
            <a:off x="275" y="321725"/>
            <a:ext cx="12192000" cy="678300"/>
          </a:xfrm>
          <a:prstGeom prst="rect">
            <a:avLst/>
          </a:prstGeom>
          <a:solidFill>
            <a:srgbClr val="C9DAF8"/>
          </a:solidFill>
          <a:ln>
            <a:noFill/>
          </a:ln>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600"/>
              <a:buFont typeface="Times New Roman"/>
              <a:buNone/>
            </a:pPr>
            <a:r>
              <a:rPr lang="en-US" sz="3600" b="1">
                <a:latin typeface="Times New Roman"/>
                <a:ea typeface="Times New Roman"/>
                <a:cs typeface="Times New Roman"/>
                <a:sym typeface="Times New Roman"/>
              </a:rPr>
              <a:t>Fire History Data</a:t>
            </a:r>
            <a:endParaRPr/>
          </a:p>
        </p:txBody>
      </p:sp>
      <p:sp>
        <p:nvSpPr>
          <p:cNvPr id="192" name="Google Shape;192;p8"/>
          <p:cNvSpPr txBox="1">
            <a:spLocks noGrp="1"/>
          </p:cNvSpPr>
          <p:nvPr>
            <p:ph type="body" idx="1"/>
          </p:nvPr>
        </p:nvSpPr>
        <p:spPr>
          <a:xfrm>
            <a:off x="33338" y="1033463"/>
            <a:ext cx="4618515" cy="51435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dirty="0">
                <a:latin typeface="Times New Roman"/>
                <a:ea typeface="Times New Roman"/>
                <a:cs typeface="Times New Roman"/>
                <a:sym typeface="Times New Roman"/>
              </a:rPr>
              <a:t>Fire and Resource Assessment Program (FRAP) maintained by CAL Fire, United States Forest Service region, Bureau of Land Management and National park service.</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Times New Roman"/>
                <a:ea typeface="Times New Roman"/>
                <a:cs typeface="Times New Roman"/>
                <a:sym typeface="Times New Roman"/>
              </a:rPr>
              <a:t>Format</a:t>
            </a:r>
            <a:r>
              <a:rPr lang="en-US" sz="2000" dirty="0">
                <a:latin typeface="Times New Roman"/>
                <a:ea typeface="Times New Roman"/>
                <a:cs typeface="Times New Roman"/>
                <a:sym typeface="Times New Roman"/>
              </a:rPr>
              <a:t> - Shape file</a:t>
            </a:r>
            <a:endParaRPr sz="2000" dirty="0">
              <a:latin typeface="Times New Roman"/>
              <a:ea typeface="Times New Roman"/>
              <a:cs typeface="Times New Roman"/>
              <a:sym typeface="Times New Roman"/>
            </a:endParaRPr>
          </a:p>
          <a:p>
            <a:pPr marL="228600" lvl="0" indent="-241300" algn="l" rtl="0">
              <a:spcBef>
                <a:spcPts val="500"/>
              </a:spcBef>
              <a:spcAft>
                <a:spcPts val="0"/>
              </a:spcAft>
              <a:buSzPts val="2000"/>
              <a:buFont typeface="Times New Roman"/>
              <a:buChar char="•"/>
            </a:pPr>
            <a:r>
              <a:rPr lang="en-US" sz="2000" b="1" dirty="0">
                <a:latin typeface="Times New Roman"/>
                <a:ea typeface="Times New Roman"/>
                <a:cs typeface="Times New Roman"/>
                <a:sym typeface="Times New Roman"/>
              </a:rPr>
              <a:t>Date range</a:t>
            </a:r>
            <a:r>
              <a:rPr lang="en-US" sz="2000" dirty="0">
                <a:latin typeface="Times New Roman"/>
                <a:ea typeface="Times New Roman"/>
                <a:cs typeface="Times New Roman"/>
                <a:sym typeface="Times New Roman"/>
              </a:rPr>
              <a:t> - 01/01/2015 to 12/31/2018.</a:t>
            </a:r>
            <a:endParaRPr sz="200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2000" b="1" dirty="0">
                <a:latin typeface="Times New Roman"/>
                <a:ea typeface="Times New Roman"/>
                <a:cs typeface="Times New Roman"/>
                <a:sym typeface="Times New Roman"/>
              </a:rPr>
              <a:t>Source</a:t>
            </a:r>
            <a:r>
              <a:rPr lang="en-US" sz="2000" dirty="0">
                <a:latin typeface="Times New Roman"/>
                <a:ea typeface="Times New Roman"/>
                <a:cs typeface="Times New Roman"/>
                <a:sym typeface="Times New Roman"/>
              </a:rPr>
              <a:t> -  </a:t>
            </a:r>
            <a:r>
              <a:rPr lang="en-US" sz="2000" u="sng" dirty="0">
                <a:solidFill>
                  <a:schemeClr val="hlink"/>
                </a:solidFill>
                <a:latin typeface="Times New Roman"/>
                <a:ea typeface="Times New Roman"/>
                <a:cs typeface="Times New Roman"/>
                <a:sym typeface="Times New Roman"/>
                <a:hlinkClick r:id="rId3"/>
              </a:rPr>
              <a:t>https://frap.fire.ca.gov/frap-projects/fire-perimeters/</a:t>
            </a:r>
            <a:endParaRPr sz="2000" dirty="0">
              <a:latin typeface="Times New Roman"/>
              <a:ea typeface="Times New Roman"/>
              <a:cs typeface="Times New Roman"/>
              <a:sym typeface="Times New Roman"/>
            </a:endParaRPr>
          </a:p>
          <a:p>
            <a:pPr marL="228600" lvl="0" indent="-241300" algn="l" rtl="0">
              <a:spcBef>
                <a:spcPts val="500"/>
              </a:spcBef>
              <a:spcAft>
                <a:spcPts val="0"/>
              </a:spcAft>
              <a:buSzPts val="2000"/>
              <a:buFont typeface="Times New Roman"/>
              <a:buChar char="•"/>
            </a:pPr>
            <a:r>
              <a:rPr lang="en-US" sz="2000" b="1" dirty="0">
                <a:latin typeface="Times New Roman"/>
                <a:ea typeface="Times New Roman"/>
                <a:cs typeface="Times New Roman"/>
                <a:sym typeface="Times New Roman"/>
              </a:rPr>
              <a:t>Size </a:t>
            </a:r>
            <a:r>
              <a:rPr lang="en-US" sz="2000" dirty="0">
                <a:latin typeface="Times New Roman"/>
                <a:ea typeface="Times New Roman"/>
                <a:cs typeface="Times New Roman"/>
                <a:sym typeface="Times New Roman"/>
              </a:rPr>
              <a:t>– 80 KB</a:t>
            </a:r>
            <a:endParaRPr sz="2000" dirty="0">
              <a:latin typeface="Times New Roman"/>
              <a:ea typeface="Times New Roman"/>
              <a:cs typeface="Times New Roman"/>
              <a:sym typeface="Times New Roman"/>
            </a:endParaRPr>
          </a:p>
          <a:p>
            <a:pPr marL="0" lvl="0" indent="0" algn="l" rtl="0">
              <a:lnSpc>
                <a:spcPct val="90000"/>
              </a:lnSpc>
              <a:spcBef>
                <a:spcPts val="1000"/>
              </a:spcBef>
              <a:spcAft>
                <a:spcPts val="0"/>
              </a:spcAft>
              <a:buNone/>
            </a:pPr>
            <a:r>
              <a:rPr lang="en-US" sz="2000" dirty="0">
                <a:latin typeface="Times New Roman"/>
                <a:ea typeface="Times New Roman"/>
                <a:cs typeface="Times New Roman"/>
                <a:sym typeface="Times New Roman"/>
              </a:rPr>
              <a:t> </a:t>
            </a:r>
            <a:endParaRPr sz="20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endParaRPr sz="2000"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2000" dirty="0">
              <a:latin typeface="Times New Roman"/>
              <a:ea typeface="Times New Roman"/>
              <a:cs typeface="Times New Roman"/>
              <a:sym typeface="Times New Roman"/>
            </a:endParaRPr>
          </a:p>
        </p:txBody>
      </p:sp>
      <p:grpSp>
        <p:nvGrpSpPr>
          <p:cNvPr id="193" name="Google Shape;193;p8"/>
          <p:cNvGrpSpPr/>
          <p:nvPr/>
        </p:nvGrpSpPr>
        <p:grpSpPr>
          <a:xfrm>
            <a:off x="0" y="4601497"/>
            <a:ext cx="1014061" cy="2017580"/>
            <a:chOff x="0" y="4601497"/>
            <a:chExt cx="1014061" cy="2017580"/>
          </a:xfrm>
        </p:grpSpPr>
        <p:sp>
          <p:nvSpPr>
            <p:cNvPr id="194" name="Google Shape;194;p8"/>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8"/>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6" name="Google Shape;196;p8"/>
          <p:cNvGrpSpPr/>
          <p:nvPr/>
        </p:nvGrpSpPr>
        <p:grpSpPr>
          <a:xfrm>
            <a:off x="11219290" y="1"/>
            <a:ext cx="972709" cy="1935307"/>
            <a:chOff x="10918968" y="713127"/>
            <a:chExt cx="1273032" cy="2532832"/>
          </a:xfrm>
        </p:grpSpPr>
        <p:sp>
          <p:nvSpPr>
            <p:cNvPr id="197" name="Google Shape;197;p8"/>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8"/>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aphicFrame>
        <p:nvGraphicFramePr>
          <p:cNvPr id="15" name="Table 5">
            <a:extLst>
              <a:ext uri="{FF2B5EF4-FFF2-40B4-BE49-F238E27FC236}">
                <a16:creationId xmlns:a16="http://schemas.microsoft.com/office/drawing/2014/main" id="{B9619014-C1AD-4F65-AC86-1A0E1100FF34}"/>
              </a:ext>
            </a:extLst>
          </p:cNvPr>
          <p:cNvGraphicFramePr>
            <a:graphicFrameLocks noGrp="1"/>
          </p:cNvGraphicFramePr>
          <p:nvPr>
            <p:extLst>
              <p:ext uri="{D42A27DB-BD31-4B8C-83A1-F6EECF244321}">
                <p14:modId xmlns:p14="http://schemas.microsoft.com/office/powerpoint/2010/main" val="3517104418"/>
              </p:ext>
            </p:extLst>
          </p:nvPr>
        </p:nvGraphicFramePr>
        <p:xfrm>
          <a:off x="4605337" y="1095376"/>
          <a:ext cx="7477126" cy="5688765"/>
        </p:xfrm>
        <a:graphic>
          <a:graphicData uri="http://schemas.openxmlformats.org/drawingml/2006/table">
            <a:tbl>
              <a:tblPr firstRow="1" bandRow="1">
                <a:tableStyleId>{5C22544A-7EE6-4342-B048-85BDC9FD1C3A}</a:tableStyleId>
              </a:tblPr>
              <a:tblGrid>
                <a:gridCol w="1293554">
                  <a:extLst>
                    <a:ext uri="{9D8B030D-6E8A-4147-A177-3AD203B41FA5}">
                      <a16:colId xmlns:a16="http://schemas.microsoft.com/office/drawing/2014/main" val="4665965"/>
                    </a:ext>
                  </a:extLst>
                </a:gridCol>
                <a:gridCol w="1545893">
                  <a:extLst>
                    <a:ext uri="{9D8B030D-6E8A-4147-A177-3AD203B41FA5}">
                      <a16:colId xmlns:a16="http://schemas.microsoft.com/office/drawing/2014/main" val="4247050983"/>
                    </a:ext>
                  </a:extLst>
                </a:gridCol>
                <a:gridCol w="1545893">
                  <a:extLst>
                    <a:ext uri="{9D8B030D-6E8A-4147-A177-3AD203B41FA5}">
                      <a16:colId xmlns:a16="http://schemas.microsoft.com/office/drawing/2014/main" val="459553666"/>
                    </a:ext>
                  </a:extLst>
                </a:gridCol>
                <a:gridCol w="1545893">
                  <a:extLst>
                    <a:ext uri="{9D8B030D-6E8A-4147-A177-3AD203B41FA5}">
                      <a16:colId xmlns:a16="http://schemas.microsoft.com/office/drawing/2014/main" val="2611111565"/>
                    </a:ext>
                  </a:extLst>
                </a:gridCol>
                <a:gridCol w="1545893">
                  <a:extLst>
                    <a:ext uri="{9D8B030D-6E8A-4147-A177-3AD203B41FA5}">
                      <a16:colId xmlns:a16="http://schemas.microsoft.com/office/drawing/2014/main" val="3778094891"/>
                    </a:ext>
                  </a:extLst>
                </a:gridCol>
              </a:tblGrid>
              <a:tr h="178261">
                <a:tc>
                  <a:txBody>
                    <a:bodyPr/>
                    <a:lstStyle/>
                    <a:p>
                      <a:pPr marL="0" marR="0" lvl="0" indent="0" algn="ctr" rtl="0">
                        <a:lnSpc>
                          <a:spcPct val="115000"/>
                        </a:lnSpc>
                        <a:spcBef>
                          <a:spcPts val="0"/>
                        </a:spcBef>
                        <a:spcAft>
                          <a:spcPts val="0"/>
                        </a:spcAft>
                        <a:buNone/>
                      </a:pPr>
                      <a:r>
                        <a:rPr lang="en-US" sz="1100" b="1" u="none" strike="noStrike" cap="none" dirty="0">
                          <a:latin typeface="Times New Roman" panose="02020603050405020304" pitchFamily="18" charset="0"/>
                          <a:cs typeface="Times New Roman" panose="02020603050405020304" pitchFamily="18" charset="0"/>
                        </a:rPr>
                        <a:t>Column Name </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1" u="none" strike="noStrike" cap="none" dirty="0">
                          <a:latin typeface="Times New Roman" panose="02020603050405020304" pitchFamily="18" charset="0"/>
                          <a:cs typeface="Times New Roman" panose="02020603050405020304" pitchFamily="18" charset="0"/>
                        </a:rPr>
                        <a:t>Data Type </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1" u="none" strike="noStrike" cap="none">
                          <a:latin typeface="Times New Roman" panose="02020603050405020304" pitchFamily="18" charset="0"/>
                          <a:cs typeface="Times New Roman" panose="02020603050405020304" pitchFamily="18" charset="0"/>
                        </a:rPr>
                        <a:t>Description</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1" u="none" strike="noStrike" cap="none">
                          <a:latin typeface="Times New Roman" panose="02020603050405020304" pitchFamily="18" charset="0"/>
                          <a:cs typeface="Times New Roman" panose="02020603050405020304" pitchFamily="18" charset="0"/>
                        </a:rPr>
                        <a:t>Range</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1" u="none" strike="noStrike" cap="none">
                          <a:latin typeface="Times New Roman" panose="02020603050405020304" pitchFamily="18" charset="0"/>
                          <a:cs typeface="Times New Roman" panose="02020603050405020304" pitchFamily="18" charset="0"/>
                        </a:rPr>
                        <a:t>Unit</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3342384171"/>
                  </a:ext>
                </a:extLst>
              </a:tr>
              <a:tr h="178261">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Year</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Object</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Year of Fire occurred.</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(2016, 2018)</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year</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2349337144"/>
                  </a:ext>
                </a:extLst>
              </a:tr>
              <a:tr h="365663">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State</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Object</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State where the fire occurred</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‘CA’</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NA</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2393607288"/>
                  </a:ext>
                </a:extLst>
              </a:tr>
              <a:tr h="190438">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Fire_Name</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Object</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Name of the fire</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NA</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NA</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1189878651"/>
                  </a:ext>
                </a:extLst>
              </a:tr>
              <a:tr h="365663">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Alarm_Date</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Datetime</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Alarm date of the Fire.</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(01/01/2016</a:t>
                      </a:r>
                      <a:endParaRPr sz="1100" b="0" u="none" strike="noStrike" cap="none">
                        <a:latin typeface="Times New Roman" panose="02020603050405020304" pitchFamily="18" charset="0"/>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,12/31/2018)</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NA</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704295277"/>
                  </a:ext>
                </a:extLst>
              </a:tr>
              <a:tr h="365663">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Cont_Date</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Datetime</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Containment date for fire.</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(01/01/2016</a:t>
                      </a:r>
                      <a:endParaRPr sz="1100" b="0" u="none" strike="noStrike" cap="none">
                        <a:latin typeface="Times New Roman" panose="02020603050405020304" pitchFamily="18" charset="0"/>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,12/31/2018)</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NA</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4087785027"/>
                  </a:ext>
                </a:extLst>
              </a:tr>
              <a:tr h="740468">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Cause</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Integer</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This column contains the Cause code</a:t>
                      </a:r>
                      <a:endParaRPr sz="1100" b="0" u="none" strike="noStrike" cap="none" dirty="0">
                        <a:latin typeface="Times New Roman" panose="02020603050405020304" pitchFamily="18" charset="0"/>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which gives the reason for the fire.</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(1,19)</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NA</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2011304740"/>
                  </a:ext>
                </a:extLst>
              </a:tr>
              <a:tr h="365663">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Report_Ac</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Float</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Area Consumed in the fire</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(0, 25)</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acre</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4143224685"/>
                  </a:ext>
                </a:extLst>
              </a:tr>
              <a:tr h="365663">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GIS_Acres</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Float</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Area Calculated by GIS</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(8.266294, 26.002495)</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acre</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3354769632"/>
                  </a:ext>
                </a:extLst>
              </a:tr>
              <a:tr h="365663">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C_Method</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Float</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Collection of data method coding</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(1, 1)</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NA</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2099310639"/>
                  </a:ext>
                </a:extLst>
              </a:tr>
              <a:tr h="740468">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Objective</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Float</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Shows whether the fire is</a:t>
                      </a:r>
                      <a:endParaRPr sz="1100" b="0" u="none" strike="noStrike" cap="none" dirty="0">
                        <a:latin typeface="Times New Roman" panose="02020603050405020304" pitchFamily="18" charset="0"/>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suppression or resource benefit</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(1,1)</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NA</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3834344966"/>
                  </a:ext>
                </a:extLst>
              </a:tr>
              <a:tr h="365663">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Fire_Num</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Object</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Number assigned to the fire</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(00001890 1716,</a:t>
                      </a:r>
                      <a:endParaRPr sz="1100" b="0" u="none" strike="noStrike" cap="none" dirty="0">
                        <a:latin typeface="Times New Roman" panose="02020603050405020304" pitchFamily="18" charset="0"/>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00000825)</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NA</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3917825328"/>
                  </a:ext>
                </a:extLst>
              </a:tr>
              <a:tr h="438009">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Shape_Length</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Float</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Length of the area burnt</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(9.093210,</a:t>
                      </a:r>
                      <a:endParaRPr sz="1100" b="0" u="none" strike="noStrike" cap="none" dirty="0">
                        <a:latin typeface="Times New Roman" panose="02020603050405020304" pitchFamily="18" charset="0"/>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445282.444798)</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0225" marR="40225" marT="40225" marB="40225"/>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meter</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0225" marR="40225" marT="40225" marB="40225"/>
                </a:tc>
                <a:extLst>
                  <a:ext uri="{0D108BD9-81ED-4DB2-BD59-A6C34878D82A}">
                    <a16:rowId xmlns:a16="http://schemas.microsoft.com/office/drawing/2014/main" val="815175465"/>
                  </a:ext>
                </a:extLst>
              </a:tr>
              <a:tr h="365663">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Shape_Area</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Float</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Area burnt</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(6.130331,1.660030e+09)</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Square meter</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369164526"/>
                  </a:ext>
                </a:extLst>
              </a:tr>
              <a:tr h="190438">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Geometry</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a:latin typeface="Times New Roman" panose="02020603050405020304" pitchFamily="18" charset="0"/>
                          <a:cs typeface="Times New Roman" panose="02020603050405020304" pitchFamily="18" charset="0"/>
                        </a:rPr>
                        <a:t>Geometry</a:t>
                      </a:r>
                      <a:endParaRPr sz="1100" b="0" i="0" u="none" strike="noStrike" cap="none">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Shape of the area burnt</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Within study area</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tc>
                  <a:txBody>
                    <a:bodyPr/>
                    <a:lstStyle/>
                    <a:p>
                      <a:pPr marL="0" marR="0" lvl="0" indent="0" algn="ctr" rtl="0">
                        <a:lnSpc>
                          <a:spcPct val="115000"/>
                        </a:lnSpc>
                        <a:spcBef>
                          <a:spcPts val="0"/>
                        </a:spcBef>
                        <a:spcAft>
                          <a:spcPts val="0"/>
                        </a:spcAft>
                        <a:buNone/>
                      </a:pPr>
                      <a:r>
                        <a:rPr lang="en-US" sz="1100" b="0" u="none" strike="noStrike" cap="none" dirty="0">
                          <a:latin typeface="Times New Roman" panose="02020603050405020304" pitchFamily="18" charset="0"/>
                          <a:cs typeface="Times New Roman" panose="02020603050405020304" pitchFamily="18" charset="0"/>
                        </a:rPr>
                        <a:t>degrees</a:t>
                      </a:r>
                      <a:endParaRPr sz="1100" b="0" i="0" u="none" strike="noStrike" cap="none" dirty="0">
                        <a:latin typeface="Times New Roman" panose="02020603050405020304" pitchFamily="18" charset="0"/>
                        <a:ea typeface="Arial"/>
                        <a:cs typeface="Times New Roman" panose="02020603050405020304" pitchFamily="18" charset="0"/>
                        <a:sym typeface="Arial"/>
                      </a:endParaRPr>
                    </a:p>
                  </a:txBody>
                  <a:tcPr marL="43450" marR="43450" marT="6025" marB="0"/>
                </a:tc>
                <a:extLst>
                  <a:ext uri="{0D108BD9-81ED-4DB2-BD59-A6C34878D82A}">
                    <a16:rowId xmlns:a16="http://schemas.microsoft.com/office/drawing/2014/main" val="368799593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7810ff97f6_5_0"/>
          <p:cNvSpPr txBox="1">
            <a:spLocks noGrp="1"/>
          </p:cNvSpPr>
          <p:nvPr>
            <p:ph type="title"/>
          </p:nvPr>
        </p:nvSpPr>
        <p:spPr>
          <a:xfrm>
            <a:off x="0" y="222250"/>
            <a:ext cx="12192000" cy="619200"/>
          </a:xfrm>
          <a:prstGeom prst="rect">
            <a:avLst/>
          </a:prstGeom>
          <a:solidFill>
            <a:srgbClr val="C9DAF8"/>
          </a:solidFill>
        </p:spPr>
        <p:txBody>
          <a:bodyPr spcFirstLastPara="1" wrap="square" lIns="91425" tIns="45700" rIns="91425" bIns="45700" anchor="ctr" anchorCtr="0">
            <a:noAutofit/>
          </a:bodyPr>
          <a:lstStyle/>
          <a:p>
            <a:pPr marL="0" lvl="0" indent="0" algn="l" rtl="0">
              <a:spcBef>
                <a:spcPts val="0"/>
              </a:spcBef>
              <a:spcAft>
                <a:spcPts val="0"/>
              </a:spcAft>
              <a:buNone/>
            </a:pPr>
            <a:r>
              <a:rPr lang="en-US" sz="3400" b="1">
                <a:latin typeface="Times New Roman"/>
                <a:ea typeface="Times New Roman"/>
                <a:cs typeface="Times New Roman"/>
                <a:sym typeface="Times New Roman"/>
              </a:rPr>
              <a:t>Fire History for Our Study Area</a:t>
            </a:r>
            <a:endParaRPr sz="3400" b="1">
              <a:latin typeface="Times New Roman"/>
              <a:ea typeface="Times New Roman"/>
              <a:cs typeface="Times New Roman"/>
              <a:sym typeface="Times New Roman"/>
            </a:endParaRPr>
          </a:p>
        </p:txBody>
      </p:sp>
      <p:pic>
        <p:nvPicPr>
          <p:cNvPr id="206" name="Google Shape;206;g7810ff97f6_5_0"/>
          <p:cNvPicPr preferRelativeResize="0"/>
          <p:nvPr/>
        </p:nvPicPr>
        <p:blipFill rotWithShape="1">
          <a:blip r:embed="rId3">
            <a:alphaModFix/>
          </a:blip>
          <a:srcRect t="2978"/>
          <a:stretch/>
        </p:blipFill>
        <p:spPr>
          <a:xfrm>
            <a:off x="142875" y="1034600"/>
            <a:ext cx="11987200" cy="5665826"/>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107450" y="0"/>
            <a:ext cx="12013200" cy="774900"/>
          </a:xfrm>
          <a:prstGeom prst="rect">
            <a:avLst/>
          </a:prstGeom>
          <a:solidFill>
            <a:srgbClr val="C9DAF8"/>
          </a:solidFill>
          <a:ln>
            <a:noFill/>
          </a:ln>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400"/>
              <a:buFont typeface="Times New Roman"/>
              <a:buNone/>
            </a:pPr>
            <a:r>
              <a:rPr lang="en-US" sz="3400" b="1">
                <a:latin typeface="Times New Roman"/>
                <a:ea typeface="Times New Roman"/>
                <a:cs typeface="Times New Roman"/>
                <a:sym typeface="Times New Roman"/>
              </a:rPr>
              <a:t>Vegetation Data</a:t>
            </a:r>
            <a:endParaRPr/>
          </a:p>
        </p:txBody>
      </p:sp>
      <p:sp>
        <p:nvSpPr>
          <p:cNvPr id="212" name="Google Shape;212;p9"/>
          <p:cNvSpPr txBox="1">
            <a:spLocks noGrp="1"/>
          </p:cNvSpPr>
          <p:nvPr>
            <p:ph type="body" idx="1"/>
          </p:nvPr>
        </p:nvSpPr>
        <p:spPr>
          <a:xfrm>
            <a:off x="327350" y="972875"/>
            <a:ext cx="4417200" cy="30135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Landsat 8 remote-sensing satellite data was extracted from Google Earth Engine (GEE) using Python API.</a:t>
            </a:r>
            <a:endParaRPr/>
          </a:p>
          <a:p>
            <a:pPr marL="228600" lvl="0" indent="-228600" algn="l" rtl="0">
              <a:lnSpc>
                <a:spcPct val="10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Custom-made python functions were used for calculating indices from bands as well as fetching aggregate values.</a:t>
            </a:r>
            <a:endParaRPr/>
          </a:p>
          <a:p>
            <a:pPr marL="228600" lvl="0" indent="-228600" algn="l" rtl="0">
              <a:lnSpc>
                <a:spcPct val="10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Aggregates were consistent and reliable as they were pre-processed and devoid of atmospheric hindrances.</a:t>
            </a:r>
            <a:endParaRPr sz="2000">
              <a:latin typeface="Times New Roman"/>
              <a:ea typeface="Times New Roman"/>
              <a:cs typeface="Times New Roman"/>
              <a:sym typeface="Times New Roman"/>
            </a:endParaRPr>
          </a:p>
          <a:p>
            <a:pPr marL="228600" lvl="0" indent="-228600" algn="l" rtl="0">
              <a:lnSpc>
                <a:spcPct val="100000"/>
              </a:lnSpc>
              <a:spcBef>
                <a:spcPts val="1000"/>
              </a:spcBef>
              <a:spcAft>
                <a:spcPts val="0"/>
              </a:spcAft>
              <a:buClr>
                <a:schemeClr val="dk1"/>
              </a:buClr>
              <a:buSzPts val="2000"/>
              <a:buChar char="•"/>
            </a:pPr>
            <a:r>
              <a:rPr lang="en-US" sz="2000" b="1">
                <a:latin typeface="Times New Roman"/>
                <a:ea typeface="Times New Roman"/>
                <a:cs typeface="Times New Roman"/>
                <a:sym typeface="Times New Roman"/>
              </a:rPr>
              <a:t>Size </a:t>
            </a:r>
            <a:r>
              <a:rPr lang="en-US" sz="2000">
                <a:latin typeface="Times New Roman"/>
                <a:ea typeface="Times New Roman"/>
                <a:cs typeface="Times New Roman"/>
                <a:sym typeface="Times New Roman"/>
              </a:rPr>
              <a:t>- 16 MB (final dataset)</a:t>
            </a:r>
            <a:endParaRPr sz="2000">
              <a:latin typeface="Times New Roman"/>
              <a:ea typeface="Times New Roman"/>
              <a:cs typeface="Times New Roman"/>
              <a:sym typeface="Times New Roman"/>
            </a:endParaRPr>
          </a:p>
          <a:p>
            <a:pPr marL="228600" lvl="0" indent="-228600" algn="l" rtl="0">
              <a:lnSpc>
                <a:spcPct val="100000"/>
              </a:lnSpc>
              <a:spcBef>
                <a:spcPts val="1000"/>
              </a:spcBef>
              <a:spcAft>
                <a:spcPts val="0"/>
              </a:spcAft>
              <a:buSzPts val="2000"/>
              <a:buFont typeface="Times New Roman"/>
              <a:buChar char="•"/>
            </a:pPr>
            <a:r>
              <a:rPr lang="en-US" sz="2000" b="1">
                <a:latin typeface="Times New Roman"/>
                <a:ea typeface="Times New Roman"/>
                <a:cs typeface="Times New Roman"/>
                <a:sym typeface="Times New Roman"/>
              </a:rPr>
              <a:t>Dimension </a:t>
            </a:r>
            <a:r>
              <a:rPr lang="en-US" sz="2000">
                <a:latin typeface="Times New Roman"/>
                <a:ea typeface="Times New Roman"/>
                <a:cs typeface="Times New Roman"/>
                <a:sym typeface="Times New Roman"/>
              </a:rPr>
              <a:t>- 226044 rows x 8 columns</a:t>
            </a:r>
            <a:endParaRPr sz="2000">
              <a:latin typeface="Times New Roman"/>
              <a:ea typeface="Times New Roman"/>
              <a:cs typeface="Times New Roman"/>
              <a:sym typeface="Times New Roman"/>
            </a:endParaRPr>
          </a:p>
          <a:p>
            <a:pPr marL="228600" lvl="0" indent="-228600" algn="l" rtl="0">
              <a:lnSpc>
                <a:spcPct val="100000"/>
              </a:lnSpc>
              <a:spcBef>
                <a:spcPts val="1000"/>
              </a:spcBef>
              <a:spcAft>
                <a:spcPts val="0"/>
              </a:spcAft>
              <a:buClr>
                <a:schemeClr val="dk1"/>
              </a:buClr>
              <a:buSzPts val="2000"/>
              <a:buChar char="•"/>
            </a:pPr>
            <a:r>
              <a:rPr lang="en-US" sz="2000" b="1">
                <a:latin typeface="Times New Roman"/>
                <a:ea typeface="Times New Roman"/>
                <a:cs typeface="Times New Roman"/>
                <a:sym typeface="Times New Roman"/>
              </a:rPr>
              <a:t>Frequency </a:t>
            </a:r>
            <a:r>
              <a:rPr lang="en-US" sz="2000">
                <a:latin typeface="Times New Roman"/>
                <a:ea typeface="Times New Roman"/>
                <a:cs typeface="Times New Roman"/>
                <a:sym typeface="Times New Roman"/>
              </a:rPr>
              <a:t>- 16 days (Landsat 8)</a:t>
            </a:r>
            <a:endParaRPr sz="2000">
              <a:latin typeface="Times New Roman"/>
              <a:ea typeface="Times New Roman"/>
              <a:cs typeface="Times New Roman"/>
              <a:sym typeface="Times New Roman"/>
            </a:endParaRPr>
          </a:p>
          <a:p>
            <a:pPr marL="228600" lvl="0" indent="-228600" algn="l" rtl="0">
              <a:lnSpc>
                <a:spcPct val="100000"/>
              </a:lnSpc>
              <a:spcBef>
                <a:spcPts val="1000"/>
              </a:spcBef>
              <a:spcAft>
                <a:spcPts val="0"/>
              </a:spcAft>
              <a:buSzPts val="2000"/>
              <a:buFont typeface="Times New Roman"/>
              <a:buChar char="•"/>
            </a:pPr>
            <a:r>
              <a:rPr lang="en-US" sz="2000" b="1">
                <a:latin typeface="Times New Roman"/>
                <a:ea typeface="Times New Roman"/>
                <a:cs typeface="Times New Roman"/>
                <a:sym typeface="Times New Roman"/>
              </a:rPr>
              <a:t>Spatial Accuracy</a:t>
            </a:r>
            <a:r>
              <a:rPr lang="en-US" sz="2000">
                <a:latin typeface="Times New Roman"/>
                <a:ea typeface="Times New Roman"/>
                <a:cs typeface="Times New Roman"/>
                <a:sym typeface="Times New Roman"/>
              </a:rPr>
              <a:t> - 15 to 30 metres</a:t>
            </a:r>
            <a:endParaRPr sz="2000">
              <a:latin typeface="Times New Roman"/>
              <a:ea typeface="Times New Roman"/>
              <a:cs typeface="Times New Roman"/>
              <a:sym typeface="Times New Roman"/>
            </a:endParaRPr>
          </a:p>
          <a:p>
            <a:pPr marL="228600" lvl="0" indent="-228600" algn="l" rtl="0">
              <a:lnSpc>
                <a:spcPct val="100000"/>
              </a:lnSpc>
              <a:spcBef>
                <a:spcPts val="1000"/>
              </a:spcBef>
              <a:spcAft>
                <a:spcPts val="0"/>
              </a:spcAft>
              <a:buSzPts val="2000"/>
              <a:buFont typeface="Times New Roman"/>
              <a:buChar char="•"/>
            </a:pPr>
            <a:r>
              <a:rPr lang="en-US" sz="2000" b="1">
                <a:latin typeface="Times New Roman"/>
                <a:ea typeface="Times New Roman"/>
                <a:cs typeface="Times New Roman"/>
                <a:sym typeface="Times New Roman"/>
              </a:rPr>
              <a:t>Date Range - </a:t>
            </a:r>
            <a:r>
              <a:rPr lang="en-US" sz="2000">
                <a:latin typeface="Times New Roman"/>
                <a:ea typeface="Times New Roman"/>
                <a:cs typeface="Times New Roman"/>
                <a:sym typeface="Times New Roman"/>
              </a:rPr>
              <a:t>1st January,2014 to 3rd January, 2020</a:t>
            </a:r>
            <a:br>
              <a:rPr lang="en-US" sz="2000">
                <a:latin typeface="Times New Roman"/>
                <a:ea typeface="Times New Roman"/>
                <a:cs typeface="Times New Roman"/>
                <a:sym typeface="Times New Roman"/>
              </a:rPr>
            </a:br>
            <a:endParaRPr sz="2000">
              <a:latin typeface="Times New Roman"/>
              <a:ea typeface="Times New Roman"/>
              <a:cs typeface="Times New Roman"/>
              <a:sym typeface="Times New Roman"/>
            </a:endParaRPr>
          </a:p>
        </p:txBody>
      </p:sp>
      <p:pic>
        <p:nvPicPr>
          <p:cNvPr id="213" name="Google Shape;213;p9"/>
          <p:cNvPicPr preferRelativeResize="0"/>
          <p:nvPr/>
        </p:nvPicPr>
        <p:blipFill rotWithShape="1">
          <a:blip r:embed="rId3">
            <a:alphaModFix/>
          </a:blip>
          <a:srcRect/>
          <a:stretch/>
        </p:blipFill>
        <p:spPr>
          <a:xfrm>
            <a:off x="5158925" y="2251500"/>
            <a:ext cx="6897500" cy="4493175"/>
          </a:xfrm>
          <a:prstGeom prst="rect">
            <a:avLst/>
          </a:prstGeom>
          <a:noFill/>
          <a:ln>
            <a:noFill/>
          </a:ln>
        </p:spPr>
      </p:pic>
      <p:pic>
        <p:nvPicPr>
          <p:cNvPr id="214" name="Google Shape;214;p9" descr="A close up of a map&#10;&#10;Description automatically generated"/>
          <p:cNvPicPr preferRelativeResize="0"/>
          <p:nvPr/>
        </p:nvPicPr>
        <p:blipFill rotWithShape="1">
          <a:blip r:embed="rId4">
            <a:alphaModFix/>
          </a:blip>
          <a:srcRect/>
          <a:stretch/>
        </p:blipFill>
        <p:spPr>
          <a:xfrm>
            <a:off x="5231612" y="295100"/>
            <a:ext cx="6752125" cy="184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10"/>
          <p:cNvSpPr txBox="1">
            <a:spLocks noGrp="1"/>
          </p:cNvSpPr>
          <p:nvPr>
            <p:ph type="body" idx="1"/>
          </p:nvPr>
        </p:nvSpPr>
        <p:spPr>
          <a:xfrm>
            <a:off x="67206" y="610398"/>
            <a:ext cx="4938182" cy="4393982"/>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300" b="1">
                <a:latin typeface="Times New Roman"/>
                <a:ea typeface="Times New Roman"/>
                <a:cs typeface="Times New Roman"/>
                <a:sym typeface="Times New Roman"/>
              </a:rPr>
              <a:t>V</a:t>
            </a:r>
            <a:r>
              <a:rPr lang="en-US" sz="2000" b="1">
                <a:latin typeface="Times New Roman"/>
                <a:ea typeface="Times New Roman"/>
                <a:cs typeface="Times New Roman"/>
                <a:sym typeface="Times New Roman"/>
              </a:rPr>
              <a:t>egetation indices </a:t>
            </a:r>
            <a:r>
              <a:rPr lang="en-US" sz="2000">
                <a:latin typeface="Times New Roman"/>
                <a:ea typeface="Times New Roman"/>
                <a:cs typeface="Times New Roman"/>
                <a:sym typeface="Times New Roman"/>
              </a:rPr>
              <a:t>are measures that map the density of green vegetation around the globe. Below are the chosen relevant indices.</a:t>
            </a:r>
            <a:endParaRPr/>
          </a:p>
          <a:p>
            <a:pPr marL="228600" lvl="0" indent="-228600" algn="l" rtl="0">
              <a:lnSpc>
                <a:spcPct val="90000"/>
              </a:lnSpc>
              <a:spcBef>
                <a:spcPts val="1000"/>
              </a:spcBef>
              <a:spcAft>
                <a:spcPts val="0"/>
              </a:spcAft>
              <a:buClr>
                <a:schemeClr val="dk1"/>
              </a:buClr>
              <a:buSzPts val="2000"/>
              <a:buChar char="•"/>
            </a:pPr>
            <a:r>
              <a:rPr lang="en-US" sz="2000" b="1">
                <a:latin typeface="Times New Roman"/>
                <a:ea typeface="Times New Roman"/>
                <a:cs typeface="Times New Roman"/>
                <a:sym typeface="Times New Roman"/>
              </a:rPr>
              <a:t>Normalized Difference Vegetation Index (NDVI) </a:t>
            </a:r>
            <a:r>
              <a:rPr lang="en-US" sz="2000">
                <a:latin typeface="Times New Roman"/>
                <a:ea typeface="Times New Roman"/>
                <a:cs typeface="Times New Roman"/>
                <a:sym typeface="Times New Roman"/>
              </a:rPr>
              <a:t>- Standard measure of healthy vegetation</a:t>
            </a:r>
            <a:endParaRPr/>
          </a:p>
          <a:p>
            <a:pPr marL="228600" lvl="0" indent="-228600" algn="l" rtl="0">
              <a:lnSpc>
                <a:spcPct val="90000"/>
              </a:lnSpc>
              <a:spcBef>
                <a:spcPts val="1000"/>
              </a:spcBef>
              <a:spcAft>
                <a:spcPts val="0"/>
              </a:spcAft>
              <a:buClr>
                <a:schemeClr val="dk1"/>
              </a:buClr>
              <a:buSzPts val="2000"/>
              <a:buChar char="•"/>
            </a:pPr>
            <a:r>
              <a:rPr lang="en-US" sz="2000" b="1">
                <a:latin typeface="Times New Roman"/>
                <a:ea typeface="Times New Roman"/>
                <a:cs typeface="Times New Roman"/>
                <a:sym typeface="Times New Roman"/>
              </a:rPr>
              <a:t>Enhanced Vegetation Index (EVI) - </a:t>
            </a:r>
            <a:r>
              <a:rPr lang="en-US" sz="2000">
                <a:latin typeface="Times New Roman"/>
                <a:ea typeface="Times New Roman"/>
                <a:cs typeface="Times New Roman"/>
                <a:sym typeface="Times New Roman"/>
              </a:rPr>
              <a:t>Enhanced version of NDVI</a:t>
            </a:r>
            <a:endParaRPr/>
          </a:p>
          <a:p>
            <a:pPr marL="228600" lvl="0" indent="-228600" algn="l" rtl="0">
              <a:lnSpc>
                <a:spcPct val="90000"/>
              </a:lnSpc>
              <a:spcBef>
                <a:spcPts val="1000"/>
              </a:spcBef>
              <a:spcAft>
                <a:spcPts val="0"/>
              </a:spcAft>
              <a:buClr>
                <a:schemeClr val="dk1"/>
              </a:buClr>
              <a:buSzPts val="2000"/>
              <a:buChar char="•"/>
            </a:pPr>
            <a:r>
              <a:rPr lang="en-US" sz="2000" b="1">
                <a:latin typeface="Times New Roman"/>
                <a:ea typeface="Times New Roman"/>
                <a:cs typeface="Times New Roman"/>
                <a:sym typeface="Times New Roman"/>
              </a:rPr>
              <a:t>Normalized Difference Water Index (NDWI) </a:t>
            </a:r>
            <a:r>
              <a:rPr lang="en-US" sz="2000">
                <a:latin typeface="Times New Roman"/>
                <a:ea typeface="Times New Roman"/>
                <a:cs typeface="Times New Roman"/>
                <a:sym typeface="Times New Roman"/>
              </a:rPr>
              <a:t>- Water content in Vegetation</a:t>
            </a:r>
            <a:endParaRPr/>
          </a:p>
          <a:p>
            <a:pPr marL="228600" lvl="0" indent="-228600" algn="l" rtl="0">
              <a:lnSpc>
                <a:spcPct val="90000"/>
              </a:lnSpc>
              <a:spcBef>
                <a:spcPts val="1000"/>
              </a:spcBef>
              <a:spcAft>
                <a:spcPts val="0"/>
              </a:spcAft>
              <a:buClr>
                <a:schemeClr val="dk1"/>
              </a:buClr>
              <a:buSzPts val="2000"/>
              <a:buChar char="•"/>
            </a:pPr>
            <a:r>
              <a:rPr lang="en-US" sz="2000" b="1">
                <a:latin typeface="Times New Roman"/>
                <a:ea typeface="Times New Roman"/>
                <a:cs typeface="Times New Roman"/>
                <a:sym typeface="Times New Roman"/>
              </a:rPr>
              <a:t>Data sampling </a:t>
            </a:r>
            <a:r>
              <a:rPr lang="en-US" sz="2000">
                <a:latin typeface="Times New Roman"/>
                <a:ea typeface="Times New Roman"/>
                <a:cs typeface="Times New Roman"/>
                <a:sym typeface="Times New Roman"/>
              </a:rPr>
              <a:t>- For each grid, a 1-point (Centroid only), 5-point (Centroid and corners) and 13-points dataset (Centroid, Corners, edges of midpoints and diagonals) were generated. The 13-point was chosen due to its completeness after a thorough statistical analysis.</a:t>
            </a:r>
            <a:endParaRPr/>
          </a:p>
        </p:txBody>
      </p:sp>
      <p:pic>
        <p:nvPicPr>
          <p:cNvPr id="220" name="Google Shape;220;p10"/>
          <p:cNvPicPr preferRelativeResize="0"/>
          <p:nvPr/>
        </p:nvPicPr>
        <p:blipFill>
          <a:blip r:embed="rId3">
            <a:alphaModFix/>
          </a:blip>
          <a:stretch>
            <a:fillRect/>
          </a:stretch>
        </p:blipFill>
        <p:spPr>
          <a:xfrm>
            <a:off x="5005400" y="2679850"/>
            <a:ext cx="6828373" cy="3734775"/>
          </a:xfrm>
          <a:prstGeom prst="rect">
            <a:avLst/>
          </a:prstGeom>
          <a:noFill/>
          <a:ln w="9525" cap="flat" cmpd="sng">
            <a:solidFill>
              <a:schemeClr val="dk2"/>
            </a:solidFill>
            <a:prstDash val="solid"/>
            <a:round/>
            <a:headEnd type="none" w="sm" len="sm"/>
            <a:tailEnd type="none" w="sm" len="sm"/>
          </a:ln>
        </p:spPr>
      </p:pic>
      <p:pic>
        <p:nvPicPr>
          <p:cNvPr id="221" name="Google Shape;221;p10" descr="A close up of a map&#10;&#10;Description automatically generated"/>
          <p:cNvPicPr preferRelativeResize="0"/>
          <p:nvPr/>
        </p:nvPicPr>
        <p:blipFill rotWithShape="1">
          <a:blip r:embed="rId4">
            <a:alphaModFix/>
          </a:blip>
          <a:srcRect/>
          <a:stretch/>
        </p:blipFill>
        <p:spPr>
          <a:xfrm>
            <a:off x="5005400" y="610400"/>
            <a:ext cx="6828375" cy="185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7810ff97f6_7_1"/>
          <p:cNvPicPr preferRelativeResize="0"/>
          <p:nvPr/>
        </p:nvPicPr>
        <p:blipFill>
          <a:blip r:embed="rId3">
            <a:alphaModFix/>
          </a:blip>
          <a:stretch>
            <a:fillRect/>
          </a:stretch>
        </p:blipFill>
        <p:spPr>
          <a:xfrm>
            <a:off x="0" y="59125"/>
            <a:ext cx="12191999" cy="66605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1"/>
          <p:cNvSpPr txBox="1">
            <a:spLocks noGrp="1"/>
          </p:cNvSpPr>
          <p:nvPr>
            <p:ph type="title"/>
          </p:nvPr>
        </p:nvSpPr>
        <p:spPr>
          <a:xfrm>
            <a:off x="85725" y="0"/>
            <a:ext cx="12106200" cy="757200"/>
          </a:xfrm>
          <a:prstGeom prst="rect">
            <a:avLst/>
          </a:prstGeom>
          <a:solidFill>
            <a:srgbClr val="C9DAF8"/>
          </a:solidFill>
          <a:ln>
            <a:noFill/>
          </a:ln>
        </p:spPr>
        <p:txBody>
          <a:bodyPr spcFirstLastPara="1" wrap="square" lIns="91425" tIns="45700" rIns="91425" bIns="45700" anchor="ctr" anchorCtr="0">
            <a:normAutofit/>
          </a:bodyPr>
          <a:lstStyle/>
          <a:p>
            <a:pPr marL="3657600" lvl="0" indent="457200" rtl="0">
              <a:lnSpc>
                <a:spcPct val="90000"/>
              </a:lnSpc>
              <a:spcBef>
                <a:spcPts val="0"/>
              </a:spcBef>
              <a:spcAft>
                <a:spcPts val="0"/>
              </a:spcAft>
              <a:buClr>
                <a:schemeClr val="dk1"/>
              </a:buClr>
              <a:buSzPts val="3400"/>
              <a:buFont typeface="Times New Roman"/>
              <a:buNone/>
            </a:pPr>
            <a:r>
              <a:rPr lang="en-US" sz="3400" b="1" dirty="0">
                <a:latin typeface="Times New Roman"/>
                <a:ea typeface="Times New Roman"/>
                <a:cs typeface="Times New Roman"/>
                <a:sym typeface="Times New Roman"/>
              </a:rPr>
              <a:t>Proposed Solutions</a:t>
            </a:r>
            <a:endParaRPr dirty="0"/>
          </a:p>
        </p:txBody>
      </p:sp>
      <p:pic>
        <p:nvPicPr>
          <p:cNvPr id="233" name="Google Shape;233;p11"/>
          <p:cNvPicPr preferRelativeResize="0">
            <a:picLocks noGrp="1"/>
          </p:cNvPicPr>
          <p:nvPr>
            <p:ph type="body" idx="1"/>
          </p:nvPr>
        </p:nvPicPr>
        <p:blipFill rotWithShape="1">
          <a:blip r:embed="rId3">
            <a:alphaModFix/>
          </a:blip>
          <a:srcRect/>
          <a:stretch/>
        </p:blipFill>
        <p:spPr>
          <a:xfrm>
            <a:off x="85725" y="858837"/>
            <a:ext cx="5943600" cy="3836988"/>
          </a:xfrm>
          <a:prstGeom prst="rect">
            <a:avLst/>
          </a:prstGeom>
          <a:noFill/>
          <a:ln w="12700" cap="flat" cmpd="sng">
            <a:solidFill>
              <a:srgbClr val="000000"/>
            </a:solidFill>
            <a:prstDash val="solid"/>
            <a:round/>
            <a:headEnd type="none" w="sm" len="sm"/>
            <a:tailEnd type="none" w="sm" len="sm"/>
          </a:ln>
        </p:spPr>
      </p:pic>
      <p:pic>
        <p:nvPicPr>
          <p:cNvPr id="234" name="Google Shape;234;p11"/>
          <p:cNvPicPr preferRelativeResize="0"/>
          <p:nvPr/>
        </p:nvPicPr>
        <p:blipFill rotWithShape="1">
          <a:blip r:embed="rId4">
            <a:alphaModFix/>
          </a:blip>
          <a:srcRect/>
          <a:stretch/>
        </p:blipFill>
        <p:spPr>
          <a:xfrm>
            <a:off x="6162675" y="2443164"/>
            <a:ext cx="5943600" cy="4246562"/>
          </a:xfrm>
          <a:prstGeom prst="rect">
            <a:avLst/>
          </a:prstGeom>
          <a:noFill/>
          <a:ln w="12700" cap="flat" cmpd="sng">
            <a:solidFill>
              <a:srgbClr val="000000"/>
            </a:solidFill>
            <a:prstDash val="solid"/>
            <a:round/>
            <a:headEnd type="none" w="sm" len="sm"/>
            <a:tailEnd type="none" w="sm" len="sm"/>
          </a:ln>
        </p:spPr>
      </p:pic>
      <p:sp>
        <p:nvSpPr>
          <p:cNvPr id="235" name="Google Shape;235;p11"/>
          <p:cNvSpPr txBox="1"/>
          <p:nvPr/>
        </p:nvSpPr>
        <p:spPr>
          <a:xfrm>
            <a:off x="3603243" y="5535545"/>
            <a:ext cx="2085900" cy="400200"/>
          </a:xfrm>
          <a:prstGeom prst="rect">
            <a:avLst/>
          </a:prstGeom>
          <a:solidFill>
            <a:srgbClr val="C9DAF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Combined odel</a:t>
            </a:r>
            <a:endParaRPr/>
          </a:p>
        </p:txBody>
      </p:sp>
      <p:sp>
        <p:nvSpPr>
          <p:cNvPr id="236" name="Google Shape;236;p11"/>
          <p:cNvSpPr/>
          <p:nvPr/>
        </p:nvSpPr>
        <p:spPr>
          <a:xfrm>
            <a:off x="3603250" y="5365750"/>
            <a:ext cx="2273700" cy="757200"/>
          </a:xfrm>
          <a:prstGeom prst="rightArrow">
            <a:avLst>
              <a:gd name="adj1" fmla="val 50000"/>
              <a:gd name="adj2" fmla="val 50000"/>
            </a:avLst>
          </a:prstGeom>
          <a:solidFill>
            <a:srgbClr val="0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Combined Model</a:t>
            </a:r>
            <a:endParaRPr sz="1800">
              <a:solidFill>
                <a:schemeClr val="lt1"/>
              </a:solidFill>
              <a:latin typeface="Calibri"/>
              <a:ea typeface="Calibri"/>
              <a:cs typeface="Calibri"/>
              <a:sym typeface="Calibri"/>
            </a:endParaRPr>
          </a:p>
        </p:txBody>
      </p:sp>
      <p:sp>
        <p:nvSpPr>
          <p:cNvPr id="237" name="Google Shape;237;p11"/>
          <p:cNvSpPr txBox="1"/>
          <p:nvPr/>
        </p:nvSpPr>
        <p:spPr>
          <a:xfrm>
            <a:off x="6656275" y="1327838"/>
            <a:ext cx="2071800" cy="400200"/>
          </a:xfrm>
          <a:prstGeom prst="rect">
            <a:avLst/>
          </a:prstGeom>
          <a:solidFill>
            <a:srgbClr val="C9DAF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Ensemble Model</a:t>
            </a:r>
            <a:endParaRPr/>
          </a:p>
        </p:txBody>
      </p:sp>
      <p:sp>
        <p:nvSpPr>
          <p:cNvPr id="238" name="Google Shape;238;p11"/>
          <p:cNvSpPr/>
          <p:nvPr/>
        </p:nvSpPr>
        <p:spPr>
          <a:xfrm>
            <a:off x="6408775" y="1149338"/>
            <a:ext cx="2319300" cy="757200"/>
          </a:xfrm>
          <a:prstGeom prst="leftArrow">
            <a:avLst>
              <a:gd name="adj1" fmla="val 50000"/>
              <a:gd name="adj2" fmla="val 50000"/>
            </a:avLst>
          </a:prstGeom>
          <a:solidFill>
            <a:srgbClr val="000000"/>
          </a:solidFill>
          <a:ln w="127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Ensemble Model</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3"/>
          <p:cNvSpPr txBox="1">
            <a:spLocks noGrp="1"/>
          </p:cNvSpPr>
          <p:nvPr>
            <p:ph type="title"/>
          </p:nvPr>
        </p:nvSpPr>
        <p:spPr>
          <a:xfrm>
            <a:off x="0" y="301625"/>
            <a:ext cx="12192000" cy="831900"/>
          </a:xfrm>
          <a:prstGeom prst="rect">
            <a:avLst/>
          </a:prstGeom>
          <a:solidFill>
            <a:srgbClr val="C9DAF8"/>
          </a:solidFill>
          <a:ln>
            <a:noFill/>
          </a:ln>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400"/>
              <a:buFont typeface="Times New Roman"/>
              <a:buNone/>
            </a:pPr>
            <a:r>
              <a:rPr lang="en-US" sz="3400" b="1">
                <a:latin typeface="Times New Roman"/>
                <a:ea typeface="Times New Roman"/>
                <a:cs typeface="Times New Roman"/>
                <a:sym typeface="Times New Roman"/>
              </a:rPr>
              <a:t>Model Experiments                   	Random Forest Tree</a:t>
            </a:r>
            <a:endParaRPr/>
          </a:p>
        </p:txBody>
      </p:sp>
      <p:graphicFrame>
        <p:nvGraphicFramePr>
          <p:cNvPr id="244" name="Google Shape;244;p13"/>
          <p:cNvGraphicFramePr/>
          <p:nvPr/>
        </p:nvGraphicFramePr>
        <p:xfrm>
          <a:off x="604063" y="1357425"/>
          <a:ext cx="4705425" cy="2166775"/>
        </p:xfrm>
        <a:graphic>
          <a:graphicData uri="http://schemas.openxmlformats.org/drawingml/2006/table">
            <a:tbl>
              <a:tblPr firstRow="1" bandRow="1">
                <a:noFill/>
                <a:tableStyleId>{5487659B-1ADA-4EC7-8BAA-B7C1A6D3371D}</a:tableStyleId>
              </a:tblPr>
              <a:tblGrid>
                <a:gridCol w="1231775">
                  <a:extLst>
                    <a:ext uri="{9D8B030D-6E8A-4147-A177-3AD203B41FA5}">
                      <a16:colId xmlns:a16="http://schemas.microsoft.com/office/drawing/2014/main" val="20000"/>
                    </a:ext>
                  </a:extLst>
                </a:gridCol>
                <a:gridCol w="860975">
                  <a:extLst>
                    <a:ext uri="{9D8B030D-6E8A-4147-A177-3AD203B41FA5}">
                      <a16:colId xmlns:a16="http://schemas.microsoft.com/office/drawing/2014/main" val="20001"/>
                    </a:ext>
                  </a:extLst>
                </a:gridCol>
                <a:gridCol w="2612675">
                  <a:extLst>
                    <a:ext uri="{9D8B030D-6E8A-4147-A177-3AD203B41FA5}">
                      <a16:colId xmlns:a16="http://schemas.microsoft.com/office/drawing/2014/main" val="20002"/>
                    </a:ext>
                  </a:extLst>
                </a:gridCol>
              </a:tblGrid>
              <a:tr h="256475">
                <a:tc>
                  <a:txBody>
                    <a:bodyPr/>
                    <a:lstStyle/>
                    <a:p>
                      <a:pPr marL="0" marR="0" lvl="0" indent="0" algn="l" rtl="0">
                        <a:spcBef>
                          <a:spcPts val="0"/>
                        </a:spcBef>
                        <a:spcAft>
                          <a:spcPts val="0"/>
                        </a:spcAft>
                        <a:buNone/>
                      </a:pPr>
                      <a:r>
                        <a:rPr lang="en-US" sz="1200" b="1" i="0" u="none" strike="noStrike" cap="none">
                          <a:solidFill>
                            <a:schemeClr val="lt1"/>
                          </a:solidFill>
                          <a:latin typeface="Times New Roman"/>
                          <a:ea typeface="Times New Roman"/>
                          <a:cs typeface="Times New Roman"/>
                          <a:sym typeface="Times New Roman"/>
                        </a:rPr>
                        <a:t>Model</a:t>
                      </a:r>
                      <a:endParaRPr sz="1200" b="1" u="none" strike="noStrike" cap="none">
                        <a:solidFill>
                          <a:schemeClr val="lt1"/>
                        </a:solidFill>
                        <a:latin typeface="Times New Roman"/>
                        <a:ea typeface="Times New Roman"/>
                        <a:cs typeface="Times New Roman"/>
                        <a:sym typeface="Times New Roman"/>
                      </a:endParaRPr>
                    </a:p>
                  </a:txBody>
                  <a:tcPr marL="11425" marR="11425" marT="7625" marB="7625" anchor="b"/>
                </a:tc>
                <a:tc>
                  <a:txBody>
                    <a:bodyPr/>
                    <a:lstStyle/>
                    <a:p>
                      <a:pPr marL="0" marR="0" lvl="0" indent="0" algn="l" rtl="0">
                        <a:spcBef>
                          <a:spcPts val="0"/>
                        </a:spcBef>
                        <a:spcAft>
                          <a:spcPts val="0"/>
                        </a:spcAft>
                        <a:buNone/>
                      </a:pPr>
                      <a:r>
                        <a:rPr lang="en-US" sz="1200" b="1" i="0" u="none" strike="noStrike" cap="none">
                          <a:solidFill>
                            <a:schemeClr val="lt1"/>
                          </a:solidFill>
                          <a:latin typeface="Times New Roman"/>
                          <a:ea typeface="Times New Roman"/>
                          <a:cs typeface="Times New Roman"/>
                          <a:sym typeface="Times New Roman"/>
                        </a:rPr>
                        <a:t>Accuracy</a:t>
                      </a:r>
                      <a:endParaRPr sz="1200" b="1" u="none" strike="noStrike" cap="none">
                        <a:solidFill>
                          <a:schemeClr val="lt1"/>
                        </a:solidFill>
                        <a:latin typeface="Times New Roman"/>
                        <a:ea typeface="Times New Roman"/>
                        <a:cs typeface="Times New Roman"/>
                        <a:sym typeface="Times New Roman"/>
                      </a:endParaRPr>
                    </a:p>
                  </a:txBody>
                  <a:tcPr marL="11425" marR="11425" marT="7625" marB="7625" anchor="b"/>
                </a:tc>
                <a:tc>
                  <a:txBody>
                    <a:bodyPr/>
                    <a:lstStyle/>
                    <a:p>
                      <a:pPr marL="0" marR="0" lvl="0" indent="0" algn="l" rtl="0">
                        <a:spcBef>
                          <a:spcPts val="0"/>
                        </a:spcBef>
                        <a:spcAft>
                          <a:spcPts val="0"/>
                        </a:spcAft>
                        <a:buNone/>
                      </a:pPr>
                      <a:r>
                        <a:rPr lang="en-US" sz="1200" b="1" i="0" u="none" strike="noStrike" cap="none">
                          <a:solidFill>
                            <a:schemeClr val="lt1"/>
                          </a:solidFill>
                          <a:latin typeface="Times New Roman"/>
                          <a:ea typeface="Times New Roman"/>
                          <a:cs typeface="Times New Roman"/>
                          <a:sym typeface="Times New Roman"/>
                        </a:rPr>
                        <a:t>Hyper Parameters used</a:t>
                      </a:r>
                      <a:endParaRPr sz="1200" b="1" u="none" strike="noStrike" cap="none">
                        <a:solidFill>
                          <a:schemeClr val="lt1"/>
                        </a:solidFill>
                        <a:latin typeface="Times New Roman"/>
                        <a:ea typeface="Times New Roman"/>
                        <a:cs typeface="Times New Roman"/>
                        <a:sym typeface="Times New Roman"/>
                      </a:endParaRPr>
                    </a:p>
                  </a:txBody>
                  <a:tcPr marL="11425" marR="11425" marT="7625" marB="7625" anchor="b"/>
                </a:tc>
                <a:extLst>
                  <a:ext uri="{0D108BD9-81ED-4DB2-BD59-A6C34878D82A}">
                    <a16:rowId xmlns:a16="http://schemas.microsoft.com/office/drawing/2014/main" val="10000"/>
                  </a:ext>
                </a:extLst>
              </a:tr>
              <a:tr h="256475">
                <a:tc>
                  <a:txBody>
                    <a:bodyPr/>
                    <a:lstStyle/>
                    <a:p>
                      <a:pPr marL="0" marR="0" lvl="0" indent="0" algn="l"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Random Forest</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r"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92</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l"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n_estimators = 200</a:t>
                      </a:r>
                      <a:endParaRPr sz="1200" u="none" strike="noStrike" cap="none">
                        <a:latin typeface="Times New Roman"/>
                        <a:ea typeface="Times New Roman"/>
                        <a:cs typeface="Times New Roman"/>
                        <a:sym typeface="Times New Roman"/>
                      </a:endParaRPr>
                    </a:p>
                  </a:txBody>
                  <a:tcPr marL="11425" marR="11425" marT="7625" marB="7625" anchor="b"/>
                </a:tc>
                <a:extLst>
                  <a:ext uri="{0D108BD9-81ED-4DB2-BD59-A6C34878D82A}">
                    <a16:rowId xmlns:a16="http://schemas.microsoft.com/office/drawing/2014/main" val="10001"/>
                  </a:ext>
                </a:extLst>
              </a:tr>
              <a:tr h="256475">
                <a:tc>
                  <a:txBody>
                    <a:bodyPr/>
                    <a:lstStyle/>
                    <a:p>
                      <a:pPr marL="0" marR="0" lvl="0" indent="0" algn="l"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Adaboost</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r"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91.5</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l"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n_estimators= 50, learning_rate = 1</a:t>
                      </a:r>
                      <a:endParaRPr sz="1200" u="none" strike="noStrike" cap="none">
                        <a:latin typeface="Times New Roman"/>
                        <a:ea typeface="Times New Roman"/>
                        <a:cs typeface="Times New Roman"/>
                        <a:sym typeface="Times New Roman"/>
                      </a:endParaRPr>
                    </a:p>
                  </a:txBody>
                  <a:tcPr marL="11425" marR="11425" marT="7625" marB="7625" anchor="b"/>
                </a:tc>
                <a:extLst>
                  <a:ext uri="{0D108BD9-81ED-4DB2-BD59-A6C34878D82A}">
                    <a16:rowId xmlns:a16="http://schemas.microsoft.com/office/drawing/2014/main" val="10002"/>
                  </a:ext>
                </a:extLst>
              </a:tr>
              <a:tr h="442200">
                <a:tc>
                  <a:txBody>
                    <a:bodyPr/>
                    <a:lstStyle/>
                    <a:p>
                      <a:pPr marL="0" marR="0" lvl="0" indent="0" algn="l"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Gradient Boosting trees</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r"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90.5</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l" rtl="0">
                        <a:spcBef>
                          <a:spcPts val="0"/>
                        </a:spcBef>
                        <a:spcAft>
                          <a:spcPts val="0"/>
                        </a:spcAft>
                        <a:buNone/>
                      </a:pPr>
                      <a:r>
                        <a:rPr lang="en-US" sz="1200" b="0" i="0" u="none" strike="noStrike" cap="none">
                          <a:solidFill>
                            <a:srgbClr val="212529"/>
                          </a:solidFill>
                          <a:latin typeface="Times New Roman"/>
                          <a:ea typeface="Times New Roman"/>
                          <a:cs typeface="Times New Roman"/>
                          <a:sym typeface="Times New Roman"/>
                        </a:rPr>
                        <a:t>loss = deviance, n_estimators= 100</a:t>
                      </a:r>
                      <a:endParaRPr sz="1200" u="none" strike="noStrike" cap="none">
                        <a:latin typeface="Times New Roman"/>
                        <a:ea typeface="Times New Roman"/>
                        <a:cs typeface="Times New Roman"/>
                        <a:sym typeface="Times New Roman"/>
                      </a:endParaRPr>
                    </a:p>
                  </a:txBody>
                  <a:tcPr marL="11425" marR="11425" marT="7625" marB="7625" anchor="b"/>
                </a:tc>
                <a:extLst>
                  <a:ext uri="{0D108BD9-81ED-4DB2-BD59-A6C34878D82A}">
                    <a16:rowId xmlns:a16="http://schemas.microsoft.com/office/drawing/2014/main" val="10003"/>
                  </a:ext>
                </a:extLst>
              </a:tr>
              <a:tr h="442200">
                <a:tc>
                  <a:txBody>
                    <a:bodyPr/>
                    <a:lstStyle/>
                    <a:p>
                      <a:pPr marL="0" marR="0" lvl="0" indent="0" algn="l"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Weighted Decision Trees</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r"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89.1</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l"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criterion = gini, splitter = best</a:t>
                      </a:r>
                      <a:endParaRPr sz="1200" u="none" strike="noStrike" cap="none">
                        <a:latin typeface="Times New Roman"/>
                        <a:ea typeface="Times New Roman"/>
                        <a:cs typeface="Times New Roman"/>
                        <a:sym typeface="Times New Roman"/>
                      </a:endParaRPr>
                    </a:p>
                  </a:txBody>
                  <a:tcPr marL="11425" marR="11425" marT="7625" marB="7625" anchor="b"/>
                </a:tc>
                <a:extLst>
                  <a:ext uri="{0D108BD9-81ED-4DB2-BD59-A6C34878D82A}">
                    <a16:rowId xmlns:a16="http://schemas.microsoft.com/office/drawing/2014/main" val="10004"/>
                  </a:ext>
                </a:extLst>
              </a:tr>
              <a:tr h="256475">
                <a:tc>
                  <a:txBody>
                    <a:bodyPr/>
                    <a:lstStyle/>
                    <a:p>
                      <a:pPr marL="0" marR="0" lvl="0" indent="0" algn="l"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MLP</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r"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86.1</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l"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activation = Softmax, solver = adam</a:t>
                      </a:r>
                      <a:endParaRPr sz="1200" u="none" strike="noStrike" cap="none">
                        <a:latin typeface="Times New Roman"/>
                        <a:ea typeface="Times New Roman"/>
                        <a:cs typeface="Times New Roman"/>
                        <a:sym typeface="Times New Roman"/>
                      </a:endParaRPr>
                    </a:p>
                  </a:txBody>
                  <a:tcPr marL="11425" marR="11425" marT="7625" marB="7625" anchor="b"/>
                </a:tc>
                <a:extLst>
                  <a:ext uri="{0D108BD9-81ED-4DB2-BD59-A6C34878D82A}">
                    <a16:rowId xmlns:a16="http://schemas.microsoft.com/office/drawing/2014/main" val="10005"/>
                  </a:ext>
                </a:extLst>
              </a:tr>
              <a:tr h="256475">
                <a:tc>
                  <a:txBody>
                    <a:bodyPr/>
                    <a:lstStyle/>
                    <a:p>
                      <a:pPr marL="0" marR="0" lvl="0" indent="0" algn="l"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LSTM</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r"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91.6</a:t>
                      </a:r>
                      <a:endParaRPr sz="1200" u="none" strike="noStrike" cap="none">
                        <a:latin typeface="Times New Roman"/>
                        <a:ea typeface="Times New Roman"/>
                        <a:cs typeface="Times New Roman"/>
                        <a:sym typeface="Times New Roman"/>
                      </a:endParaRPr>
                    </a:p>
                  </a:txBody>
                  <a:tcPr marL="11425" marR="11425" marT="7625" marB="7625" anchor="b"/>
                </a:tc>
                <a:tc>
                  <a:txBody>
                    <a:bodyPr/>
                    <a:lstStyle/>
                    <a:p>
                      <a:pPr marL="0" marR="0" lvl="0" indent="0" algn="l" rtl="0">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Dropout = 0.2, activation = Softmax</a:t>
                      </a:r>
                      <a:endParaRPr sz="1200" u="none" strike="noStrike" cap="none">
                        <a:latin typeface="Times New Roman"/>
                        <a:ea typeface="Times New Roman"/>
                        <a:cs typeface="Times New Roman"/>
                        <a:sym typeface="Times New Roman"/>
                      </a:endParaRPr>
                    </a:p>
                  </a:txBody>
                  <a:tcPr marL="11425" marR="11425" marT="7625" marB="7625" anchor="b"/>
                </a:tc>
                <a:extLst>
                  <a:ext uri="{0D108BD9-81ED-4DB2-BD59-A6C34878D82A}">
                    <a16:rowId xmlns:a16="http://schemas.microsoft.com/office/drawing/2014/main" val="10006"/>
                  </a:ext>
                </a:extLst>
              </a:tr>
            </a:tbl>
          </a:graphicData>
        </a:graphic>
      </p:graphicFrame>
      <p:sp>
        <p:nvSpPr>
          <p:cNvPr id="245" name="Google Shape;245;p13"/>
          <p:cNvSpPr txBox="1"/>
          <p:nvPr/>
        </p:nvSpPr>
        <p:spPr>
          <a:xfrm>
            <a:off x="604100" y="3748100"/>
            <a:ext cx="4705500" cy="2474400"/>
          </a:xfrm>
          <a:prstGeom prst="rect">
            <a:avLst/>
          </a:prstGeom>
          <a:solidFill>
            <a:srgbClr val="C9DAF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libri"/>
                <a:ea typeface="Calibri"/>
                <a:cs typeface="Calibri"/>
                <a:sym typeface="Calibri"/>
              </a:rPr>
              <a:t>Criteria for selecting the Machine Learning Algorithms for our Model:</a:t>
            </a:r>
            <a:endParaRPr sz="1800"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1150" algn="l" rtl="0">
              <a:spcBef>
                <a:spcPts val="0"/>
              </a:spcBef>
              <a:spcAft>
                <a:spcPts val="0"/>
              </a:spcAft>
              <a:buSzPts val="1300"/>
              <a:buFont typeface="Calibri"/>
              <a:buChar char="●"/>
            </a:pPr>
            <a:r>
              <a:rPr lang="en-US" sz="1300">
                <a:latin typeface="Calibri"/>
                <a:ea typeface="Calibri"/>
                <a:cs typeface="Calibri"/>
                <a:sym typeface="Calibri"/>
              </a:rPr>
              <a:t>Interpretability of Models</a:t>
            </a:r>
            <a:endParaRPr sz="1300">
              <a:latin typeface="Calibri"/>
              <a:ea typeface="Calibri"/>
              <a:cs typeface="Calibri"/>
              <a:sym typeface="Calibri"/>
            </a:endParaRPr>
          </a:p>
          <a:p>
            <a:pPr marL="457200" lvl="0" indent="0" algn="l" rtl="0">
              <a:spcBef>
                <a:spcPts val="0"/>
              </a:spcBef>
              <a:spcAft>
                <a:spcPts val="0"/>
              </a:spcAft>
              <a:buNone/>
            </a:pP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US" sz="1300">
                <a:solidFill>
                  <a:schemeClr val="dk1"/>
                </a:solidFill>
                <a:latin typeface="Calibri"/>
                <a:ea typeface="Calibri"/>
                <a:cs typeface="Calibri"/>
                <a:sym typeface="Calibri"/>
              </a:rPr>
              <a:t>Algorithms with no assumptions about Data.</a:t>
            </a:r>
            <a:endParaRPr sz="1300">
              <a:solidFill>
                <a:schemeClr val="dk1"/>
              </a:solidFill>
              <a:latin typeface="Calibri"/>
              <a:ea typeface="Calibri"/>
              <a:cs typeface="Calibri"/>
              <a:sym typeface="Calibri"/>
            </a:endParaRPr>
          </a:p>
          <a:p>
            <a:pPr marL="457200" lvl="0" indent="0" algn="l" rtl="0">
              <a:spcBef>
                <a:spcPts val="0"/>
              </a:spcBef>
              <a:spcAft>
                <a:spcPts val="0"/>
              </a:spcAft>
              <a:buNone/>
            </a:pP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Considering Infrastructural resources at hand.</a:t>
            </a:r>
            <a:endParaRPr sz="1300">
              <a:solidFill>
                <a:schemeClr val="dk1"/>
              </a:solidFill>
              <a:latin typeface="Calibri"/>
              <a:ea typeface="Calibri"/>
              <a:cs typeface="Calibri"/>
              <a:sym typeface="Calibri"/>
            </a:endParaRPr>
          </a:p>
          <a:p>
            <a:pPr marL="457200" lvl="0" indent="0" algn="l" rtl="0">
              <a:spcBef>
                <a:spcPts val="0"/>
              </a:spcBef>
              <a:spcAft>
                <a:spcPts val="0"/>
              </a:spcAft>
              <a:buNone/>
            </a:pP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Based on Nature of our Data.</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2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246" name="Google Shape;246;p13"/>
          <p:cNvPicPr preferRelativeResize="0"/>
          <p:nvPr/>
        </p:nvPicPr>
        <p:blipFill>
          <a:blip r:embed="rId3">
            <a:alphaModFix/>
          </a:blip>
          <a:stretch>
            <a:fillRect/>
          </a:stretch>
        </p:blipFill>
        <p:spPr>
          <a:xfrm>
            <a:off x="5715000" y="1357400"/>
            <a:ext cx="6302376" cy="473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251" name="Google Shape;251;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4"/>
          <p:cNvSpPr txBox="1">
            <a:spLocks noGrp="1"/>
          </p:cNvSpPr>
          <p:nvPr>
            <p:ph type="body" idx="1"/>
          </p:nvPr>
        </p:nvSpPr>
        <p:spPr>
          <a:xfrm>
            <a:off x="0" y="236475"/>
            <a:ext cx="12192000" cy="684300"/>
          </a:xfrm>
          <a:prstGeom prst="rect">
            <a:avLst/>
          </a:prstGeom>
          <a:solidFill>
            <a:srgbClr val="C9DAF8"/>
          </a:solidFill>
          <a:ln>
            <a:noFill/>
          </a:ln>
        </p:spPr>
        <p:txBody>
          <a:bodyPr spcFirstLastPara="1" wrap="square" lIns="91425" tIns="45700" rIns="91425" bIns="45700" anchor="t" anchorCtr="0">
            <a:normAutofit/>
          </a:bodyPr>
          <a:lstStyle/>
          <a:p>
            <a:pPr marL="1828800" lvl="0" indent="457200" rtl="0">
              <a:lnSpc>
                <a:spcPct val="90000"/>
              </a:lnSpc>
              <a:spcBef>
                <a:spcPts val="0"/>
              </a:spcBef>
              <a:spcAft>
                <a:spcPts val="0"/>
              </a:spcAft>
              <a:buClr>
                <a:schemeClr val="dk1"/>
              </a:buClr>
              <a:buSzPts val="3400"/>
              <a:buNone/>
            </a:pPr>
            <a:r>
              <a:rPr lang="en-US" sz="2600" b="1" dirty="0">
                <a:latin typeface="Times New Roman"/>
                <a:ea typeface="Times New Roman"/>
                <a:cs typeface="Times New Roman"/>
                <a:sym typeface="Times New Roman"/>
              </a:rPr>
              <a:t>Accuracy Comparison for ML Models.</a:t>
            </a:r>
            <a:endParaRPr sz="2000" dirty="0"/>
          </a:p>
          <a:p>
            <a:pPr marL="0" lvl="0" indent="0" algn="l" rtl="0">
              <a:lnSpc>
                <a:spcPct val="90000"/>
              </a:lnSpc>
              <a:spcBef>
                <a:spcPts val="1000"/>
              </a:spcBef>
              <a:spcAft>
                <a:spcPts val="0"/>
              </a:spcAft>
              <a:buClr>
                <a:schemeClr val="dk1"/>
              </a:buClr>
              <a:buSzPts val="2000"/>
              <a:buNone/>
            </a:pPr>
            <a:endParaRPr sz="2000" b="1" dirty="0">
              <a:latin typeface="Times New Roman"/>
              <a:ea typeface="Times New Roman"/>
              <a:cs typeface="Times New Roman"/>
              <a:sym typeface="Times New Roman"/>
            </a:endParaRPr>
          </a:p>
        </p:txBody>
      </p:sp>
      <p:grpSp>
        <p:nvGrpSpPr>
          <p:cNvPr id="253" name="Google Shape;253;p14"/>
          <p:cNvGrpSpPr/>
          <p:nvPr/>
        </p:nvGrpSpPr>
        <p:grpSpPr>
          <a:xfrm>
            <a:off x="0" y="4601497"/>
            <a:ext cx="1014061" cy="2017580"/>
            <a:chOff x="0" y="4601497"/>
            <a:chExt cx="1014061" cy="2017580"/>
          </a:xfrm>
        </p:grpSpPr>
        <p:sp>
          <p:nvSpPr>
            <p:cNvPr id="254" name="Google Shape;254;p14"/>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14"/>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6" name="Google Shape;256;p14"/>
          <p:cNvGrpSpPr/>
          <p:nvPr/>
        </p:nvGrpSpPr>
        <p:grpSpPr>
          <a:xfrm>
            <a:off x="11219290" y="1"/>
            <a:ext cx="972709" cy="1935307"/>
            <a:chOff x="10918968" y="713127"/>
            <a:chExt cx="1273032" cy="2532832"/>
          </a:xfrm>
        </p:grpSpPr>
        <p:sp>
          <p:nvSpPr>
            <p:cNvPr id="257" name="Google Shape;257;p14"/>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14"/>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59" name="Google Shape;259;p14"/>
          <p:cNvPicPr preferRelativeResize="0"/>
          <p:nvPr/>
        </p:nvPicPr>
        <p:blipFill>
          <a:blip r:embed="rId3">
            <a:alphaModFix/>
          </a:blip>
          <a:stretch>
            <a:fillRect/>
          </a:stretch>
        </p:blipFill>
        <p:spPr>
          <a:xfrm>
            <a:off x="79375" y="2105025"/>
            <a:ext cx="5762626" cy="3937000"/>
          </a:xfrm>
          <a:prstGeom prst="rect">
            <a:avLst/>
          </a:prstGeom>
          <a:noFill/>
          <a:ln w="38100" cap="flat" cmpd="sng">
            <a:solidFill>
              <a:srgbClr val="000000"/>
            </a:solidFill>
            <a:prstDash val="solid"/>
            <a:round/>
            <a:headEnd type="none" w="sm" len="sm"/>
            <a:tailEnd type="none" w="sm" len="sm"/>
          </a:ln>
        </p:spPr>
      </p:pic>
      <p:pic>
        <p:nvPicPr>
          <p:cNvPr id="260" name="Google Shape;260;p14"/>
          <p:cNvPicPr preferRelativeResize="0"/>
          <p:nvPr/>
        </p:nvPicPr>
        <p:blipFill>
          <a:blip r:embed="rId4">
            <a:alphaModFix/>
          </a:blip>
          <a:stretch>
            <a:fillRect/>
          </a:stretch>
        </p:blipFill>
        <p:spPr>
          <a:xfrm>
            <a:off x="6119175" y="2105025"/>
            <a:ext cx="5929948" cy="3937000"/>
          </a:xfrm>
          <a:prstGeom prst="rect">
            <a:avLst/>
          </a:prstGeom>
          <a:noFill/>
          <a:ln w="38100" cap="flat" cmpd="sng">
            <a:solidFill>
              <a:srgbClr val="000000"/>
            </a:solidFill>
            <a:prstDash val="solid"/>
            <a:round/>
            <a:headEnd type="none" w="sm" len="sm"/>
            <a:tailEnd type="none" w="sm" len="sm"/>
          </a:ln>
        </p:spPr>
      </p:pic>
      <p:sp>
        <p:nvSpPr>
          <p:cNvPr id="261" name="Google Shape;261;p14"/>
          <p:cNvSpPr txBox="1"/>
          <p:nvPr/>
        </p:nvSpPr>
        <p:spPr>
          <a:xfrm>
            <a:off x="79375" y="1406525"/>
            <a:ext cx="5762700" cy="4104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                            		 Combined Models</a:t>
            </a:r>
            <a:endParaRPr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62" name="Google Shape;262;p14"/>
          <p:cNvSpPr txBox="1"/>
          <p:nvPr/>
        </p:nvSpPr>
        <p:spPr>
          <a:xfrm>
            <a:off x="6119175" y="1406525"/>
            <a:ext cx="5930100" cy="4104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                            		 Ensemble Models</a:t>
            </a:r>
            <a:endParaRPr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12" descr="A close up of text on a white background&#10;&#10;Description automatically generated"/>
          <p:cNvPicPr preferRelativeResize="0"/>
          <p:nvPr/>
        </p:nvPicPr>
        <p:blipFill rotWithShape="1">
          <a:blip r:embed="rId3">
            <a:alphaModFix/>
          </a:blip>
          <a:srcRect/>
          <a:stretch/>
        </p:blipFill>
        <p:spPr>
          <a:xfrm>
            <a:off x="212725" y="1430350"/>
            <a:ext cx="5510831" cy="5038800"/>
          </a:xfrm>
          <a:prstGeom prst="rect">
            <a:avLst/>
          </a:prstGeom>
          <a:noFill/>
          <a:ln w="38100" cap="flat" cmpd="sng">
            <a:solidFill>
              <a:srgbClr val="000000"/>
            </a:solidFill>
            <a:prstDash val="solid"/>
            <a:round/>
            <a:headEnd type="none" w="sm" len="sm"/>
            <a:tailEnd type="none" w="sm" len="sm"/>
          </a:ln>
        </p:spPr>
      </p:pic>
      <p:pic>
        <p:nvPicPr>
          <p:cNvPr id="268" name="Google Shape;268;p12" descr="A close up of text on a white background&#10;&#10;Description automatically generated"/>
          <p:cNvPicPr preferRelativeResize="0">
            <a:picLocks noGrp="1"/>
          </p:cNvPicPr>
          <p:nvPr>
            <p:ph type="body" idx="1"/>
          </p:nvPr>
        </p:nvPicPr>
        <p:blipFill rotWithShape="1">
          <a:blip r:embed="rId4">
            <a:alphaModFix/>
          </a:blip>
          <a:srcRect t="746"/>
          <a:stretch/>
        </p:blipFill>
        <p:spPr>
          <a:xfrm>
            <a:off x="6060025" y="1430350"/>
            <a:ext cx="5989200" cy="5038800"/>
          </a:xfrm>
          <a:prstGeom prst="rect">
            <a:avLst/>
          </a:prstGeom>
          <a:noFill/>
          <a:ln w="38100" cap="flat" cmpd="sng">
            <a:solidFill>
              <a:srgbClr val="000000"/>
            </a:solidFill>
            <a:prstDash val="solid"/>
            <a:round/>
            <a:headEnd type="none" w="sm" len="sm"/>
            <a:tailEnd type="none" w="sm" len="sm"/>
          </a:ln>
        </p:spPr>
      </p:pic>
      <p:sp>
        <p:nvSpPr>
          <p:cNvPr id="269" name="Google Shape;269;p12"/>
          <p:cNvSpPr txBox="1"/>
          <p:nvPr/>
        </p:nvSpPr>
        <p:spPr>
          <a:xfrm>
            <a:off x="819150" y="406271"/>
            <a:ext cx="4495800" cy="461665"/>
          </a:xfrm>
          <a:prstGeom prst="rect">
            <a:avLst/>
          </a:prstGeom>
          <a:solidFill>
            <a:srgbClr val="9FC5E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Combined Model Architecture</a:t>
            </a:r>
            <a:endParaRPr/>
          </a:p>
        </p:txBody>
      </p:sp>
      <p:sp>
        <p:nvSpPr>
          <p:cNvPr id="270" name="Google Shape;270;p12"/>
          <p:cNvSpPr txBox="1"/>
          <p:nvPr/>
        </p:nvSpPr>
        <p:spPr>
          <a:xfrm>
            <a:off x="6621843" y="406270"/>
            <a:ext cx="4357800" cy="461700"/>
          </a:xfrm>
          <a:prstGeom prst="rect">
            <a:avLst/>
          </a:prstGeom>
          <a:solidFill>
            <a:srgbClr val="9FC5E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Ensemble Model Architecture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6"/>
          <p:cNvSpPr txBox="1">
            <a:spLocks noGrp="1"/>
          </p:cNvSpPr>
          <p:nvPr>
            <p:ph type="title"/>
          </p:nvPr>
        </p:nvSpPr>
        <p:spPr>
          <a:xfrm>
            <a:off x="0" y="238125"/>
            <a:ext cx="12192000" cy="555600"/>
          </a:xfrm>
          <a:prstGeom prst="rect">
            <a:avLst/>
          </a:prstGeom>
          <a:solidFill>
            <a:srgbClr val="C9DAF8"/>
          </a:solid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ts val="3400"/>
              <a:buFont typeface="Times New Roman"/>
              <a:buNone/>
            </a:pPr>
            <a:r>
              <a:rPr lang="en-US" sz="3400" b="1" dirty="0">
                <a:latin typeface="Times New Roman"/>
                <a:ea typeface="Times New Roman"/>
                <a:cs typeface="Times New Roman"/>
                <a:sym typeface="Times New Roman"/>
              </a:rPr>
              <a:t>      Tuning Threshold Values</a:t>
            </a:r>
            <a:endParaRPr dirty="0"/>
          </a:p>
        </p:txBody>
      </p:sp>
      <p:sp>
        <p:nvSpPr>
          <p:cNvPr id="4" name="TextBox 3">
            <a:extLst>
              <a:ext uri="{FF2B5EF4-FFF2-40B4-BE49-F238E27FC236}">
                <a16:creationId xmlns:a16="http://schemas.microsoft.com/office/drawing/2014/main" id="{A9A782D3-1081-4F78-8480-8627DF9143C5}"/>
              </a:ext>
            </a:extLst>
          </p:cNvPr>
          <p:cNvSpPr txBox="1"/>
          <p:nvPr/>
        </p:nvSpPr>
        <p:spPr>
          <a:xfrm>
            <a:off x="0" y="1600200"/>
            <a:ext cx="6880194" cy="132343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Using the ROC Curve, we found the best threshold value for classification. Tuned the threshold values to reduce False Negatives and improve accuracy of model. The Images show the best threshold and model results with modified threshold value.</a:t>
            </a:r>
          </a:p>
        </p:txBody>
      </p:sp>
      <p:pic>
        <p:nvPicPr>
          <p:cNvPr id="6" name="image28.png">
            <a:extLst>
              <a:ext uri="{FF2B5EF4-FFF2-40B4-BE49-F238E27FC236}">
                <a16:creationId xmlns:a16="http://schemas.microsoft.com/office/drawing/2014/main" id="{8E8380B2-3535-4693-8A5A-78D0A46DE64E}"/>
              </a:ext>
            </a:extLst>
          </p:cNvPr>
          <p:cNvPicPr/>
          <p:nvPr/>
        </p:nvPicPr>
        <p:blipFill>
          <a:blip r:embed="rId3"/>
          <a:srcRect/>
          <a:stretch>
            <a:fillRect/>
          </a:stretch>
        </p:blipFill>
        <p:spPr>
          <a:xfrm>
            <a:off x="7134225" y="1340554"/>
            <a:ext cx="4912774" cy="3042821"/>
          </a:xfrm>
          <a:prstGeom prst="rect">
            <a:avLst/>
          </a:prstGeom>
          <a:ln w="12700">
            <a:solidFill>
              <a:srgbClr val="000000"/>
            </a:solidFill>
            <a:prstDash val="solid"/>
          </a:ln>
        </p:spPr>
      </p:pic>
      <p:sp>
        <p:nvSpPr>
          <p:cNvPr id="7" name="TextBox 6">
            <a:extLst>
              <a:ext uri="{FF2B5EF4-FFF2-40B4-BE49-F238E27FC236}">
                <a16:creationId xmlns:a16="http://schemas.microsoft.com/office/drawing/2014/main" id="{F34550F2-B393-413E-BB59-21BDC3062AE7}"/>
              </a:ext>
            </a:extLst>
          </p:cNvPr>
          <p:cNvSpPr txBox="1"/>
          <p:nvPr/>
        </p:nvSpPr>
        <p:spPr>
          <a:xfrm>
            <a:off x="7517676" y="4345670"/>
            <a:ext cx="4145872" cy="369332"/>
          </a:xfrm>
          <a:prstGeom prst="rect">
            <a:avLst/>
          </a:prstGeom>
          <a:noFill/>
        </p:spPr>
        <p:txBody>
          <a:bodyPr wrap="square" rtlCol="0">
            <a:spAutoFit/>
          </a:bodyPr>
          <a:lstStyle/>
          <a:p>
            <a:r>
              <a:rPr lang="en-US" dirty="0"/>
              <a:t>ROC Curve with Best threshold value</a:t>
            </a:r>
          </a:p>
        </p:txBody>
      </p:sp>
      <p:pic>
        <p:nvPicPr>
          <p:cNvPr id="8" name="image80.png">
            <a:extLst>
              <a:ext uri="{FF2B5EF4-FFF2-40B4-BE49-F238E27FC236}">
                <a16:creationId xmlns:a16="http://schemas.microsoft.com/office/drawing/2014/main" id="{2AB33E14-C483-43B2-8427-ACA747647527}"/>
              </a:ext>
            </a:extLst>
          </p:cNvPr>
          <p:cNvPicPr/>
          <p:nvPr/>
        </p:nvPicPr>
        <p:blipFill>
          <a:blip r:embed="rId4"/>
          <a:srcRect/>
          <a:stretch>
            <a:fillRect/>
          </a:stretch>
        </p:blipFill>
        <p:spPr>
          <a:xfrm>
            <a:off x="380907" y="3180563"/>
            <a:ext cx="6048789" cy="3000375"/>
          </a:xfrm>
          <a:prstGeom prst="rect">
            <a:avLst/>
          </a:prstGeom>
          <a:ln w="9525">
            <a:solidFill>
              <a:schemeClr val="tx1"/>
            </a:solidFill>
          </a:ln>
        </p:spPr>
      </p:pic>
      <p:sp>
        <p:nvSpPr>
          <p:cNvPr id="9" name="TextBox 8">
            <a:extLst>
              <a:ext uri="{FF2B5EF4-FFF2-40B4-BE49-F238E27FC236}">
                <a16:creationId xmlns:a16="http://schemas.microsoft.com/office/drawing/2014/main" id="{98193356-3433-4979-BF37-48E8137EFF8F}"/>
              </a:ext>
            </a:extLst>
          </p:cNvPr>
          <p:cNvSpPr txBox="1"/>
          <p:nvPr/>
        </p:nvSpPr>
        <p:spPr>
          <a:xfrm>
            <a:off x="967666" y="6156385"/>
            <a:ext cx="5231211" cy="369332"/>
          </a:xfrm>
          <a:prstGeom prst="rect">
            <a:avLst/>
          </a:prstGeom>
          <a:noFill/>
        </p:spPr>
        <p:txBody>
          <a:bodyPr wrap="square" rtlCol="0">
            <a:spAutoFit/>
          </a:bodyPr>
          <a:lstStyle/>
          <a:p>
            <a:r>
              <a:rPr lang="en-US" dirty="0"/>
              <a:t>Improved Model Results with Best Threshold</a:t>
            </a:r>
          </a:p>
        </p:txBody>
      </p:sp>
      <p:sp>
        <p:nvSpPr>
          <p:cNvPr id="10" name="Rectangle 9">
            <a:extLst>
              <a:ext uri="{FF2B5EF4-FFF2-40B4-BE49-F238E27FC236}">
                <a16:creationId xmlns:a16="http://schemas.microsoft.com/office/drawing/2014/main" id="{E37FF834-5A8A-4D38-97D6-56542CCCA97C}"/>
              </a:ext>
            </a:extLst>
          </p:cNvPr>
          <p:cNvSpPr/>
          <p:nvPr/>
        </p:nvSpPr>
        <p:spPr>
          <a:xfrm>
            <a:off x="7125629" y="4956056"/>
            <a:ext cx="4921370" cy="923330"/>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ROC Curve</a:t>
            </a:r>
            <a:r>
              <a:rPr lang="en-US" dirty="0">
                <a:latin typeface="Times New Roman" panose="02020603050405020304" pitchFamily="18" charset="0"/>
                <a:cs typeface="Times New Roman" panose="02020603050405020304" pitchFamily="18" charset="0"/>
              </a:rPr>
              <a:t> plots False positive rates vs True positive rates. Area under the curve is a true mark of model efficiency and its ability to classify.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337335" y="0"/>
            <a:ext cx="11517330" cy="94750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Fire statistics show the rapid increase of wildfire damage in California. Blue bar shows the largest numbers. T</a:t>
            </a:r>
            <a:r>
              <a:rPr lang="en-US" sz="2000">
                <a:latin typeface="Times New Roman"/>
                <a:ea typeface="Times New Roman"/>
                <a:cs typeface="Times New Roman"/>
                <a:sym typeface="Times New Roman"/>
              </a:rPr>
              <a:t>he year 2018, deemed one of the worst years in California history, witnessed 7571 fires that burned across 1.6 million acres of land and claimed more than 100 lives. </a:t>
            </a:r>
            <a:endParaRPr sz="2000">
              <a:solidFill>
                <a:schemeClr val="dk1"/>
              </a:solidFill>
              <a:latin typeface="Times New Roman"/>
              <a:ea typeface="Times New Roman"/>
              <a:cs typeface="Times New Roman"/>
              <a:sym typeface="Times New Roman"/>
            </a:endParaRPr>
          </a:p>
        </p:txBody>
      </p:sp>
      <p:pic>
        <p:nvPicPr>
          <p:cNvPr id="101" name="Google Shape;101;p2" descr="A screenshot of a cell phone&#10;&#10;Description automatically generated"/>
          <p:cNvPicPr preferRelativeResize="0"/>
          <p:nvPr/>
        </p:nvPicPr>
        <p:blipFill rotWithShape="1">
          <a:blip r:embed="rId3">
            <a:alphaModFix/>
          </a:blip>
          <a:srcRect/>
          <a:stretch/>
        </p:blipFill>
        <p:spPr>
          <a:xfrm>
            <a:off x="0" y="947505"/>
            <a:ext cx="4271960" cy="3306786"/>
          </a:xfrm>
          <a:prstGeom prst="rect">
            <a:avLst/>
          </a:prstGeom>
          <a:noFill/>
          <a:ln>
            <a:noFill/>
          </a:ln>
        </p:spPr>
      </p:pic>
      <p:pic>
        <p:nvPicPr>
          <p:cNvPr id="102" name="Google Shape;102;p2" descr="A screenshot of a cell phone&#10;&#10;Description automatically generated"/>
          <p:cNvPicPr preferRelativeResize="0"/>
          <p:nvPr/>
        </p:nvPicPr>
        <p:blipFill rotWithShape="1">
          <a:blip r:embed="rId4">
            <a:alphaModFix/>
          </a:blip>
          <a:srcRect/>
          <a:stretch/>
        </p:blipFill>
        <p:spPr>
          <a:xfrm>
            <a:off x="4162424" y="2839806"/>
            <a:ext cx="4018194" cy="4018194"/>
          </a:xfrm>
          <a:prstGeom prst="rect">
            <a:avLst/>
          </a:prstGeom>
          <a:noFill/>
          <a:ln>
            <a:noFill/>
          </a:ln>
        </p:spPr>
      </p:pic>
      <p:pic>
        <p:nvPicPr>
          <p:cNvPr id="103" name="Google Shape;103;p2" descr="A screenshot of a cell phone&#10;&#10;Description automatically generated"/>
          <p:cNvPicPr preferRelativeResize="0"/>
          <p:nvPr/>
        </p:nvPicPr>
        <p:blipFill rotWithShape="1">
          <a:blip r:embed="rId5">
            <a:alphaModFix/>
          </a:blip>
          <a:srcRect t="2963"/>
          <a:stretch/>
        </p:blipFill>
        <p:spPr>
          <a:xfrm>
            <a:off x="8266345" y="1196661"/>
            <a:ext cx="3873268" cy="4018194"/>
          </a:xfrm>
          <a:prstGeom prst="rect">
            <a:avLst/>
          </a:prstGeom>
          <a:noFill/>
          <a:ln>
            <a:noFill/>
          </a:ln>
        </p:spPr>
      </p:pic>
      <p:sp>
        <p:nvSpPr>
          <p:cNvPr id="104" name="Google Shape;104;p2"/>
          <p:cNvSpPr txBox="1"/>
          <p:nvPr/>
        </p:nvSpPr>
        <p:spPr>
          <a:xfrm>
            <a:off x="5181348" y="1204485"/>
            <a:ext cx="33385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Yearly death toll in California</a:t>
            </a:r>
            <a:endParaRPr/>
          </a:p>
        </p:txBody>
      </p:sp>
      <p:sp>
        <p:nvSpPr>
          <p:cNvPr id="105" name="Google Shape;105;p2"/>
          <p:cNvSpPr/>
          <p:nvPr/>
        </p:nvSpPr>
        <p:spPr>
          <a:xfrm>
            <a:off x="4268124" y="1202293"/>
            <a:ext cx="802659" cy="317826"/>
          </a:xfrm>
          <a:prstGeom prst="leftArrow">
            <a:avLst>
              <a:gd name="adj1" fmla="val 50000"/>
              <a:gd name="adj2" fmla="val 50000"/>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2"/>
          <p:cNvSpPr txBox="1"/>
          <p:nvPr/>
        </p:nvSpPr>
        <p:spPr>
          <a:xfrm>
            <a:off x="128587" y="4723298"/>
            <a:ext cx="22717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Cost of Wildfires from the year 1980 to 2018</a:t>
            </a:r>
            <a:endParaRPr/>
          </a:p>
        </p:txBody>
      </p:sp>
      <p:sp>
        <p:nvSpPr>
          <p:cNvPr id="107" name="Google Shape;107;p2"/>
          <p:cNvSpPr/>
          <p:nvPr/>
        </p:nvSpPr>
        <p:spPr>
          <a:xfrm>
            <a:off x="2538767" y="4894288"/>
            <a:ext cx="1343025" cy="404188"/>
          </a:xfrm>
          <a:prstGeom prst="rightArrow">
            <a:avLst>
              <a:gd name="adj1" fmla="val 50000"/>
              <a:gd name="adj2" fmla="val 50000"/>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2"/>
          <p:cNvSpPr txBox="1"/>
          <p:nvPr/>
        </p:nvSpPr>
        <p:spPr>
          <a:xfrm>
            <a:off x="8682038" y="6041426"/>
            <a:ext cx="294798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Yearly Estimation of acreage      burned in California</a:t>
            </a:r>
            <a:endParaRPr/>
          </a:p>
        </p:txBody>
      </p:sp>
      <p:sp>
        <p:nvSpPr>
          <p:cNvPr id="109" name="Google Shape;109;p2"/>
          <p:cNvSpPr/>
          <p:nvPr/>
        </p:nvSpPr>
        <p:spPr>
          <a:xfrm>
            <a:off x="9648825" y="5167313"/>
            <a:ext cx="604838" cy="874113"/>
          </a:xfrm>
          <a:prstGeom prst="upArrow">
            <a:avLst>
              <a:gd name="adj1" fmla="val 50000"/>
              <a:gd name="adj2" fmla="val 50000"/>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2"/>
          <p:cNvSpPr txBox="1"/>
          <p:nvPr/>
        </p:nvSpPr>
        <p:spPr>
          <a:xfrm>
            <a:off x="4496850" y="1935275"/>
            <a:ext cx="3476100" cy="789000"/>
          </a:xfrm>
          <a:prstGeom prst="rect">
            <a:avLst/>
          </a:prstGeom>
          <a:solidFill>
            <a:srgbClr val="C9DAF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latin typeface="Times New Roman"/>
                <a:ea typeface="Times New Roman"/>
                <a:cs typeface="Times New Roman"/>
                <a:sym typeface="Times New Roman"/>
              </a:rPr>
              <a:t>Fire Statistics</a:t>
            </a:r>
            <a:endParaRPr sz="3000" b="1">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16" name="TextBox 15">
            <a:extLst>
              <a:ext uri="{FF2B5EF4-FFF2-40B4-BE49-F238E27FC236}">
                <a16:creationId xmlns:a16="http://schemas.microsoft.com/office/drawing/2014/main" id="{7FF81BB3-B470-4CCF-BA04-F15E9CF2B62D}"/>
              </a:ext>
            </a:extLst>
          </p:cNvPr>
          <p:cNvSpPr txBox="1"/>
          <p:nvPr/>
        </p:nvSpPr>
        <p:spPr>
          <a:xfrm>
            <a:off x="-31685" y="-56363"/>
            <a:ext cx="12192000" cy="461665"/>
          </a:xfrm>
          <a:prstGeom prst="rect">
            <a:avLst/>
          </a:prstGeom>
          <a:solidFill>
            <a:schemeClr val="accent1">
              <a:lumMod val="40000"/>
              <a:lumOff val="60000"/>
            </a:schemeClr>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Evaluation Metrics for Random Forest (Combined Model with all Parameters) </a:t>
            </a:r>
          </a:p>
        </p:txBody>
      </p:sp>
      <p:pic>
        <p:nvPicPr>
          <p:cNvPr id="17" name="Picture 16">
            <a:extLst>
              <a:ext uri="{FF2B5EF4-FFF2-40B4-BE49-F238E27FC236}">
                <a16:creationId xmlns:a16="http://schemas.microsoft.com/office/drawing/2014/main" id="{92DFAF27-415D-4254-9153-E04BF08B27E6}"/>
              </a:ext>
            </a:extLst>
          </p:cNvPr>
          <p:cNvPicPr>
            <a:picLocks noChangeAspect="1"/>
          </p:cNvPicPr>
          <p:nvPr/>
        </p:nvPicPr>
        <p:blipFill>
          <a:blip r:embed="rId3"/>
          <a:stretch>
            <a:fillRect/>
          </a:stretch>
        </p:blipFill>
        <p:spPr>
          <a:xfrm>
            <a:off x="7340482" y="635480"/>
            <a:ext cx="4727335" cy="2551852"/>
          </a:xfrm>
          <a:prstGeom prst="rect">
            <a:avLst/>
          </a:prstGeom>
        </p:spPr>
      </p:pic>
      <p:sp>
        <p:nvSpPr>
          <p:cNvPr id="18" name="TextBox 17">
            <a:extLst>
              <a:ext uri="{FF2B5EF4-FFF2-40B4-BE49-F238E27FC236}">
                <a16:creationId xmlns:a16="http://schemas.microsoft.com/office/drawing/2014/main" id="{4EC26158-6A6D-4D39-8AC0-124ED851DDD1}"/>
              </a:ext>
            </a:extLst>
          </p:cNvPr>
          <p:cNvSpPr txBox="1"/>
          <p:nvPr/>
        </p:nvSpPr>
        <p:spPr>
          <a:xfrm>
            <a:off x="8802" y="518633"/>
            <a:ext cx="3853083" cy="2554545"/>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Confusion matrix</a:t>
            </a:r>
            <a:r>
              <a:rPr lang="en-US" sz="1600" dirty="0">
                <a:latin typeface="Times New Roman" panose="02020603050405020304" pitchFamily="18" charset="0"/>
                <a:cs typeface="Times New Roman" panose="02020603050405020304" pitchFamily="18" charset="0"/>
              </a:rPr>
              <a:t> is a tabular representation of  the number of true and false predictions. </a:t>
            </a:r>
          </a:p>
          <a:p>
            <a:pPr algn="just"/>
            <a:r>
              <a:rPr lang="en-US" sz="1600" b="1" dirty="0">
                <a:latin typeface="Times New Roman" panose="02020603050405020304" pitchFamily="18" charset="0"/>
                <a:cs typeface="Times New Roman" panose="02020603050405020304" pitchFamily="18" charset="0"/>
              </a:rPr>
              <a:t>Classification Report </a:t>
            </a:r>
            <a:r>
              <a:rPr lang="en-US" sz="1600" dirty="0">
                <a:latin typeface="Times New Roman" panose="02020603050405020304" pitchFamily="18" charset="0"/>
                <a:cs typeface="Times New Roman" panose="02020603050405020304" pitchFamily="18" charset="0"/>
              </a:rPr>
              <a:t>is based on confusion matrix numbers and shows the percentage for Precision, recall and F1 Score for all classes. </a:t>
            </a:r>
          </a:p>
          <a:p>
            <a:pPr algn="just"/>
            <a:r>
              <a:rPr lang="en-US" sz="1600" b="1" dirty="0">
                <a:latin typeface="Times New Roman" panose="02020603050405020304" pitchFamily="18" charset="0"/>
                <a:cs typeface="Times New Roman" panose="02020603050405020304" pitchFamily="18" charset="0"/>
              </a:rPr>
              <a:t>Learning curves</a:t>
            </a:r>
            <a:r>
              <a:rPr lang="en-US" sz="1600" dirty="0">
                <a:latin typeface="Times New Roman" panose="02020603050405020304" pitchFamily="18" charset="0"/>
                <a:cs typeface="Times New Roman" panose="02020603050405020304" pitchFamily="18" charset="0"/>
              </a:rPr>
              <a:t> include 3 graphs as shown below. They are helpful in evaluating the feasibility of the model. </a:t>
            </a:r>
          </a:p>
        </p:txBody>
      </p:sp>
      <p:pic>
        <p:nvPicPr>
          <p:cNvPr id="19" name="Picture 18">
            <a:extLst>
              <a:ext uri="{FF2B5EF4-FFF2-40B4-BE49-F238E27FC236}">
                <a16:creationId xmlns:a16="http://schemas.microsoft.com/office/drawing/2014/main" id="{D8016EFE-1974-4FD3-AF4C-037529E05028}"/>
              </a:ext>
            </a:extLst>
          </p:cNvPr>
          <p:cNvPicPr>
            <a:picLocks noChangeAspect="1"/>
          </p:cNvPicPr>
          <p:nvPr/>
        </p:nvPicPr>
        <p:blipFill>
          <a:blip r:embed="rId4"/>
          <a:stretch>
            <a:fillRect/>
          </a:stretch>
        </p:blipFill>
        <p:spPr>
          <a:xfrm>
            <a:off x="3944610" y="905973"/>
            <a:ext cx="3459795" cy="2183626"/>
          </a:xfrm>
          <a:prstGeom prst="rect">
            <a:avLst/>
          </a:prstGeom>
        </p:spPr>
      </p:pic>
      <p:sp>
        <p:nvSpPr>
          <p:cNvPr id="20" name="TextBox 19">
            <a:extLst>
              <a:ext uri="{FF2B5EF4-FFF2-40B4-BE49-F238E27FC236}">
                <a16:creationId xmlns:a16="http://schemas.microsoft.com/office/drawing/2014/main" id="{21C5094F-1A2A-44C6-835F-6729D34C1E42}"/>
              </a:ext>
            </a:extLst>
          </p:cNvPr>
          <p:cNvSpPr txBox="1"/>
          <p:nvPr/>
        </p:nvSpPr>
        <p:spPr>
          <a:xfrm>
            <a:off x="4450326" y="683180"/>
            <a:ext cx="1837677" cy="369332"/>
          </a:xfrm>
          <a:prstGeom prst="rect">
            <a:avLst/>
          </a:prstGeom>
          <a:noFill/>
        </p:spPr>
        <p:txBody>
          <a:bodyPr wrap="square" rtlCol="0">
            <a:spAutoFit/>
          </a:bodyPr>
          <a:lstStyle/>
          <a:p>
            <a:r>
              <a:rPr lang="en-US" dirty="0">
                <a:solidFill>
                  <a:schemeClr val="bg2">
                    <a:lumMod val="25000"/>
                  </a:schemeClr>
                </a:solidFill>
              </a:rPr>
              <a:t>Confusion Matrix</a:t>
            </a:r>
          </a:p>
        </p:txBody>
      </p:sp>
      <p:sp>
        <p:nvSpPr>
          <p:cNvPr id="21" name="TextBox 20">
            <a:extLst>
              <a:ext uri="{FF2B5EF4-FFF2-40B4-BE49-F238E27FC236}">
                <a16:creationId xmlns:a16="http://schemas.microsoft.com/office/drawing/2014/main" id="{793FC28B-BAB4-4D9F-9B9D-571418E9B439}"/>
              </a:ext>
            </a:extLst>
          </p:cNvPr>
          <p:cNvSpPr txBox="1"/>
          <p:nvPr/>
        </p:nvSpPr>
        <p:spPr>
          <a:xfrm>
            <a:off x="8758596" y="595661"/>
            <a:ext cx="2485748" cy="369332"/>
          </a:xfrm>
          <a:prstGeom prst="rect">
            <a:avLst/>
          </a:prstGeom>
          <a:noFill/>
        </p:spPr>
        <p:txBody>
          <a:bodyPr wrap="square" rtlCol="0">
            <a:spAutoFit/>
          </a:bodyPr>
          <a:lstStyle/>
          <a:p>
            <a:r>
              <a:rPr lang="en-US" dirty="0">
                <a:solidFill>
                  <a:schemeClr val="bg2">
                    <a:lumMod val="25000"/>
                  </a:schemeClr>
                </a:solidFill>
              </a:rPr>
              <a:t>Classification Report</a:t>
            </a:r>
          </a:p>
        </p:txBody>
      </p:sp>
      <p:pic>
        <p:nvPicPr>
          <p:cNvPr id="22" name="Picture 21">
            <a:extLst>
              <a:ext uri="{FF2B5EF4-FFF2-40B4-BE49-F238E27FC236}">
                <a16:creationId xmlns:a16="http://schemas.microsoft.com/office/drawing/2014/main" id="{5AA9D6BE-7A86-41C4-8E3A-480B81227565}"/>
              </a:ext>
            </a:extLst>
          </p:cNvPr>
          <p:cNvPicPr>
            <a:picLocks noChangeAspect="1"/>
          </p:cNvPicPr>
          <p:nvPr/>
        </p:nvPicPr>
        <p:blipFill>
          <a:blip r:embed="rId5"/>
          <a:stretch>
            <a:fillRect/>
          </a:stretch>
        </p:blipFill>
        <p:spPr>
          <a:xfrm>
            <a:off x="31685" y="3299928"/>
            <a:ext cx="4191000" cy="3462930"/>
          </a:xfrm>
          <a:prstGeom prst="rect">
            <a:avLst/>
          </a:prstGeom>
          <a:ln w="12700">
            <a:solidFill>
              <a:schemeClr val="tx1"/>
            </a:solidFill>
          </a:ln>
        </p:spPr>
      </p:pic>
      <p:pic>
        <p:nvPicPr>
          <p:cNvPr id="23" name="Picture 22">
            <a:extLst>
              <a:ext uri="{FF2B5EF4-FFF2-40B4-BE49-F238E27FC236}">
                <a16:creationId xmlns:a16="http://schemas.microsoft.com/office/drawing/2014/main" id="{0AB0F733-E0F3-4C74-A8BC-82648D641CBF}"/>
              </a:ext>
            </a:extLst>
          </p:cNvPr>
          <p:cNvPicPr>
            <a:picLocks noChangeAspect="1"/>
          </p:cNvPicPr>
          <p:nvPr/>
        </p:nvPicPr>
        <p:blipFill>
          <a:blip r:embed="rId6"/>
          <a:stretch>
            <a:fillRect/>
          </a:stretch>
        </p:blipFill>
        <p:spPr>
          <a:xfrm>
            <a:off x="4360068" y="3306291"/>
            <a:ext cx="3748088" cy="3462931"/>
          </a:xfrm>
          <a:prstGeom prst="rect">
            <a:avLst/>
          </a:prstGeom>
          <a:ln w="12700">
            <a:solidFill>
              <a:schemeClr val="tx1"/>
            </a:solidFill>
          </a:ln>
        </p:spPr>
      </p:pic>
      <p:pic>
        <p:nvPicPr>
          <p:cNvPr id="24" name="Picture 23">
            <a:extLst>
              <a:ext uri="{FF2B5EF4-FFF2-40B4-BE49-F238E27FC236}">
                <a16:creationId xmlns:a16="http://schemas.microsoft.com/office/drawing/2014/main" id="{9817F6B3-C832-4296-80FF-701F01E3806B}"/>
              </a:ext>
            </a:extLst>
          </p:cNvPr>
          <p:cNvPicPr>
            <a:picLocks noChangeAspect="1"/>
          </p:cNvPicPr>
          <p:nvPr/>
        </p:nvPicPr>
        <p:blipFill>
          <a:blip r:embed="rId7"/>
          <a:stretch>
            <a:fillRect/>
          </a:stretch>
        </p:blipFill>
        <p:spPr>
          <a:xfrm>
            <a:off x="8324850" y="3306292"/>
            <a:ext cx="3835465" cy="3462930"/>
          </a:xfrm>
          <a:prstGeom prst="rect">
            <a:avLst/>
          </a:prstGeom>
          <a:ln w="12700">
            <a:solidFill>
              <a:schemeClr val="tx1"/>
            </a:solidFill>
          </a:ln>
        </p:spPr>
      </p:pic>
      <p:sp>
        <p:nvSpPr>
          <p:cNvPr id="25" name="Rectangle 24">
            <a:extLst>
              <a:ext uri="{FF2B5EF4-FFF2-40B4-BE49-F238E27FC236}">
                <a16:creationId xmlns:a16="http://schemas.microsoft.com/office/drawing/2014/main" id="{9BF21516-4D9F-48EA-8757-858A2C787706}"/>
              </a:ext>
            </a:extLst>
          </p:cNvPr>
          <p:cNvSpPr/>
          <p:nvPr/>
        </p:nvSpPr>
        <p:spPr>
          <a:xfrm>
            <a:off x="3920775" y="599911"/>
            <a:ext cx="3419707" cy="25916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427BE4-B3E5-4B79-AB61-236E3878FB53}"/>
              </a:ext>
            </a:extLst>
          </p:cNvPr>
          <p:cNvSpPr/>
          <p:nvPr/>
        </p:nvSpPr>
        <p:spPr>
          <a:xfrm>
            <a:off x="7430408" y="595661"/>
            <a:ext cx="4547482" cy="2591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0" y="-15525"/>
            <a:ext cx="12192000" cy="1095000"/>
          </a:xfrm>
          <a:prstGeom prst="rect">
            <a:avLst/>
          </a:prstGeom>
          <a:solidFill>
            <a:srgbClr val="C9DAF8"/>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US" sz="3600" b="1">
                <a:latin typeface="Times New Roman"/>
                <a:ea typeface="Times New Roman"/>
                <a:cs typeface="Times New Roman"/>
                <a:sym typeface="Times New Roman"/>
              </a:rPr>
              <a:t>Conclusion</a:t>
            </a:r>
            <a:endParaRPr/>
          </a:p>
        </p:txBody>
      </p:sp>
      <p:sp>
        <p:nvSpPr>
          <p:cNvPr id="289" name="Google Shape;289;p21"/>
          <p:cNvSpPr txBox="1">
            <a:spLocks noGrp="1"/>
          </p:cNvSpPr>
          <p:nvPr>
            <p:ph type="body" idx="1"/>
          </p:nvPr>
        </p:nvSpPr>
        <p:spPr>
          <a:xfrm>
            <a:off x="698501" y="1343025"/>
            <a:ext cx="6697800" cy="48339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endParaRPr sz="1800">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In this system, we model the precursor fire conditions with a combination strategy to mimic the real-time wildfire dynamics, leading to a robust data-driven fire prediction system named ‘</a:t>
            </a:r>
            <a:r>
              <a:rPr lang="en-US" sz="1800" b="1">
                <a:latin typeface="Times New Roman"/>
                <a:ea typeface="Times New Roman"/>
                <a:cs typeface="Times New Roman"/>
                <a:sym typeface="Times New Roman"/>
              </a:rPr>
              <a:t>Spartan Wildfire Prediction system (SWiPS)’. </a:t>
            </a:r>
            <a:endParaRPr sz="180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1800"/>
              <a:buChar char="•"/>
            </a:pPr>
            <a:r>
              <a:rPr lang="en-US" sz="1800">
                <a:latin typeface="Times New Roman"/>
                <a:ea typeface="Times New Roman"/>
                <a:cs typeface="Times New Roman"/>
                <a:sym typeface="Times New Roman"/>
              </a:rPr>
              <a:t>It comprises a powerful backend algorithm connected to a front-end interface using Flask that displays the data analyses and results of our projects along with an add-on option for expert users to determine the fire probability at a specified location. </a:t>
            </a:r>
            <a:endParaRPr/>
          </a:p>
          <a:p>
            <a:pPr marL="228600" lvl="0" indent="-228600" algn="l" rtl="0">
              <a:lnSpc>
                <a:spcPct val="90000"/>
              </a:lnSpc>
              <a:spcBef>
                <a:spcPts val="1000"/>
              </a:spcBef>
              <a:spcAft>
                <a:spcPts val="0"/>
              </a:spcAft>
              <a:buClr>
                <a:schemeClr val="dk1"/>
              </a:buClr>
              <a:buSzPts val="1800"/>
              <a:buChar char="•"/>
            </a:pPr>
            <a:r>
              <a:rPr lang="en-US" sz="1800" b="1">
                <a:latin typeface="Times New Roman"/>
                <a:ea typeface="Times New Roman"/>
                <a:cs typeface="Times New Roman"/>
                <a:sym typeface="Times New Roman"/>
              </a:rPr>
              <a:t>Datasets used: </a:t>
            </a:r>
            <a:r>
              <a:rPr lang="en-US" sz="1800">
                <a:latin typeface="Times New Roman"/>
                <a:ea typeface="Times New Roman"/>
                <a:cs typeface="Times New Roman"/>
                <a:sym typeface="Times New Roman"/>
              </a:rPr>
              <a:t>Vegetation, Weather, Terrain and Powerlines</a:t>
            </a:r>
            <a:endParaRPr/>
          </a:p>
          <a:p>
            <a:pPr marL="228600" lvl="0" indent="-228600" algn="l" rtl="0">
              <a:lnSpc>
                <a:spcPct val="90000"/>
              </a:lnSpc>
              <a:spcBef>
                <a:spcPts val="1000"/>
              </a:spcBef>
              <a:spcAft>
                <a:spcPts val="0"/>
              </a:spcAft>
              <a:buClr>
                <a:schemeClr val="dk1"/>
              </a:buClr>
              <a:buSzPts val="1800"/>
              <a:buChar char="•"/>
            </a:pPr>
            <a:r>
              <a:rPr lang="en-US" sz="1800" b="1">
                <a:latin typeface="Times New Roman"/>
                <a:ea typeface="Times New Roman"/>
                <a:cs typeface="Times New Roman"/>
                <a:sym typeface="Times New Roman"/>
              </a:rPr>
              <a:t>Drawbacks: </a:t>
            </a:r>
            <a:r>
              <a:rPr lang="en-US" sz="1800">
                <a:latin typeface="Times New Roman"/>
                <a:ea typeface="Times New Roman"/>
                <a:cs typeface="Times New Roman"/>
                <a:sym typeface="Times New Roman"/>
              </a:rPr>
              <a:t>Need real-time data extraction for any random area, Model is area-specific,  moderate temporal and spatial resolution of data.</a:t>
            </a:r>
            <a:endParaRPr/>
          </a:p>
          <a:p>
            <a:pPr marL="228600" lvl="0" indent="-228600" algn="l" rtl="0">
              <a:lnSpc>
                <a:spcPct val="90000"/>
              </a:lnSpc>
              <a:spcBef>
                <a:spcPts val="1000"/>
              </a:spcBef>
              <a:spcAft>
                <a:spcPts val="0"/>
              </a:spcAft>
              <a:buClr>
                <a:schemeClr val="dk1"/>
              </a:buClr>
              <a:buSzPts val="1800"/>
              <a:buChar char="•"/>
            </a:pPr>
            <a:r>
              <a:rPr lang="en-US" sz="1800" b="1">
                <a:latin typeface="Times New Roman"/>
                <a:ea typeface="Times New Roman"/>
                <a:cs typeface="Times New Roman"/>
                <a:sym typeface="Times New Roman"/>
              </a:rPr>
              <a:t>Challenges: </a:t>
            </a:r>
            <a:r>
              <a:rPr lang="en-US" sz="1800">
                <a:latin typeface="Times New Roman"/>
                <a:ea typeface="Times New Roman"/>
                <a:cs typeface="Times New Roman"/>
                <a:sym typeface="Times New Roman"/>
              </a:rPr>
              <a:t>Complexity of parameters, lack of accessible and affordable data acquisition, pre-processing and modeling conundrums.</a:t>
            </a:r>
            <a:endParaRPr/>
          </a:p>
        </p:txBody>
      </p:sp>
      <p:pic>
        <p:nvPicPr>
          <p:cNvPr id="290" name="Google Shape;290;p21" descr="Laptop Secure"/>
          <p:cNvPicPr preferRelativeResize="0"/>
          <p:nvPr/>
        </p:nvPicPr>
        <p:blipFill rotWithShape="1">
          <a:blip r:embed="rId3">
            <a:alphaModFix/>
          </a:blip>
          <a:srcRect/>
          <a:stretch/>
        </p:blipFill>
        <p:spPr>
          <a:xfrm>
            <a:off x="7593530" y="1724304"/>
            <a:ext cx="4361892" cy="43618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2"/>
          <p:cNvSpPr txBox="1">
            <a:spLocks noGrp="1"/>
          </p:cNvSpPr>
          <p:nvPr>
            <p:ph type="title"/>
          </p:nvPr>
        </p:nvSpPr>
        <p:spPr>
          <a:xfrm>
            <a:off x="333375" y="98425"/>
            <a:ext cx="11682300" cy="901800"/>
          </a:xfrm>
          <a:prstGeom prst="rect">
            <a:avLst/>
          </a:prstGeom>
          <a:solidFill>
            <a:srgbClr val="C9DAF8"/>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Times New Roman"/>
              <a:buNone/>
            </a:pPr>
            <a:r>
              <a:rPr lang="en-US" sz="3300" b="1">
                <a:latin typeface="Times New Roman"/>
                <a:ea typeface="Times New Roman"/>
                <a:cs typeface="Times New Roman"/>
                <a:sym typeface="Times New Roman"/>
              </a:rPr>
              <a:t>Lesson Learned</a:t>
            </a:r>
            <a:endParaRPr sz="3300" b="1">
              <a:latin typeface="Times New Roman"/>
              <a:ea typeface="Times New Roman"/>
              <a:cs typeface="Times New Roman"/>
              <a:sym typeface="Times New Roman"/>
            </a:endParaRPr>
          </a:p>
        </p:txBody>
      </p:sp>
      <p:sp>
        <p:nvSpPr>
          <p:cNvPr id="296" name="Google Shape;296;p22"/>
          <p:cNvSpPr/>
          <p:nvPr/>
        </p:nvSpPr>
        <p:spPr>
          <a:xfrm>
            <a:off x="333375" y="1107475"/>
            <a:ext cx="5504700" cy="5517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just" rtl="0">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High resolution consistent data is expensive, unless government sponsored.</a:t>
            </a: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Ready availability of Satellite data in cloud catalogs.</a:t>
            </a: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Usage of Python Application programming interface (API) and plugins for data extraction.</a:t>
            </a: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Importance of feasibility check and null value imputation.</a:t>
            </a: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Visualization for isolation of anomalies</a:t>
            </a:r>
            <a:r>
              <a:rPr lang="en-US" sz="1800">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Geographic and spatial data maps using QGIS and Tableau.</a:t>
            </a: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Sensor data quality assurance procedure for mechanical failure, data transformation failure and collection failure.</a:t>
            </a: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Hyperparameter tuning, data subsets and experimentation and myriad techniques for evaluation of your prediction results.</a:t>
            </a: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Impressive capability of Folium, Tableau (Desktop and Public) and Flask for interactive maps, dashboards and user interface</a:t>
            </a:r>
            <a:r>
              <a:rPr lang="en-US" sz="1800">
                <a:latin typeface="Times New Roman"/>
                <a:ea typeface="Times New Roman"/>
                <a:cs typeface="Times New Roman"/>
                <a:sym typeface="Times New Roman"/>
              </a:rPr>
              <a:t> g</a:t>
            </a:r>
            <a:r>
              <a:rPr lang="en-US" sz="1800">
                <a:solidFill>
                  <a:srgbClr val="000000"/>
                </a:solidFill>
                <a:latin typeface="Times New Roman"/>
                <a:ea typeface="Times New Roman"/>
                <a:cs typeface="Times New Roman"/>
                <a:sym typeface="Times New Roman"/>
              </a:rPr>
              <a:t>eneration.</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br>
              <a:rPr lang="en-US"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p:txBody>
      </p:sp>
      <p:sp>
        <p:nvSpPr>
          <p:cNvPr id="297" name="Google Shape;297;p22"/>
          <p:cNvSpPr/>
          <p:nvPr/>
        </p:nvSpPr>
        <p:spPr>
          <a:xfrm>
            <a:off x="6119000" y="1107475"/>
            <a:ext cx="5896800" cy="5517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457200" lvl="0" indent="-342900" algn="just" rtl="0">
              <a:lnSpc>
                <a:spcPct val="100000"/>
              </a:lnSpc>
              <a:spcBef>
                <a:spcPts val="0"/>
              </a:spcBef>
              <a:spcAft>
                <a:spcPts val="0"/>
              </a:spcAft>
              <a:buSzPts val="1800"/>
              <a:buFont typeface="Times New Roman"/>
              <a:buChar char="•"/>
            </a:pPr>
            <a:r>
              <a:rPr lang="en-US" sz="1800">
                <a:solidFill>
                  <a:schemeClr val="dk1"/>
                </a:solidFill>
                <a:latin typeface="Times New Roman"/>
                <a:ea typeface="Times New Roman"/>
                <a:cs typeface="Times New Roman"/>
                <a:sym typeface="Times New Roman"/>
              </a:rPr>
              <a:t>Ideal successor to this undertaking is Fire behavior and spread studies</a:t>
            </a:r>
            <a:endParaRPr sz="1800">
              <a:solidFill>
                <a:schemeClr val="dk1"/>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Font typeface="Times New Roman"/>
              <a:buChar char="•"/>
            </a:pPr>
            <a:r>
              <a:rPr lang="en-US" sz="1800">
                <a:solidFill>
                  <a:schemeClr val="dk1"/>
                </a:solidFill>
                <a:latin typeface="Times New Roman"/>
                <a:ea typeface="Times New Roman"/>
                <a:cs typeface="Times New Roman"/>
                <a:sym typeface="Times New Roman"/>
              </a:rPr>
              <a:t>Study and formulate the Fuel and fire dynamics, with the help of experts to integrate newer accurate indices in our modelling system.</a:t>
            </a:r>
            <a:endParaRPr sz="1800">
              <a:solidFill>
                <a:schemeClr val="dk1"/>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Font typeface="Times New Roman"/>
              <a:buChar char="•"/>
            </a:pPr>
            <a:r>
              <a:rPr lang="en-US" sz="1800">
                <a:solidFill>
                  <a:schemeClr val="dk1"/>
                </a:solidFill>
                <a:latin typeface="Times New Roman"/>
                <a:ea typeface="Times New Roman"/>
                <a:cs typeface="Times New Roman"/>
                <a:sym typeface="Times New Roman"/>
              </a:rPr>
              <a:t>Inclusion of additional metrics, parameters and algorithms.</a:t>
            </a:r>
            <a:endParaRPr sz="1800">
              <a:solidFill>
                <a:schemeClr val="dk1"/>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Font typeface="Times New Roman"/>
              <a:buChar char="•"/>
            </a:pPr>
            <a:r>
              <a:rPr lang="en-US" sz="1800">
                <a:solidFill>
                  <a:schemeClr val="dk1"/>
                </a:solidFill>
                <a:latin typeface="Times New Roman"/>
                <a:ea typeface="Times New Roman"/>
                <a:cs typeface="Times New Roman"/>
                <a:sym typeface="Times New Roman"/>
              </a:rPr>
              <a:t>Access commercial data sources with exceptional spatial and temporal resolution if funding is available.</a:t>
            </a:r>
            <a:endParaRPr sz="1800">
              <a:solidFill>
                <a:schemeClr val="dk1"/>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Font typeface="Times New Roman"/>
              <a:buChar char="•"/>
            </a:pPr>
            <a:r>
              <a:rPr lang="en-US" sz="1800">
                <a:solidFill>
                  <a:schemeClr val="dk1"/>
                </a:solidFill>
                <a:latin typeface="Times New Roman"/>
                <a:ea typeface="Times New Roman"/>
                <a:cs typeface="Times New Roman"/>
                <a:sym typeface="Times New Roman"/>
              </a:rPr>
              <a:t>Consider parameters such as human activities, lightening, debris, campfire, smoking when data is published by concerned authorities.</a:t>
            </a:r>
            <a:endParaRPr sz="1800">
              <a:solidFill>
                <a:schemeClr val="dk1"/>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Font typeface="Times New Roman"/>
              <a:buChar char="•"/>
            </a:pPr>
            <a:r>
              <a:rPr lang="en-US" sz="1800">
                <a:solidFill>
                  <a:schemeClr val="dk1"/>
                </a:solidFill>
                <a:latin typeface="Times New Roman"/>
                <a:ea typeface="Times New Roman"/>
                <a:cs typeface="Times New Roman"/>
                <a:sym typeface="Times New Roman"/>
              </a:rPr>
              <a:t>Attempt to build a area-agnostic model, with wider applicability.</a:t>
            </a:r>
            <a:endParaRPr sz="1800">
              <a:solidFill>
                <a:schemeClr val="dk1"/>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Font typeface="Times New Roman"/>
              <a:buChar char="•"/>
            </a:pPr>
            <a:r>
              <a:rPr lang="en-US" sz="1800">
                <a:solidFill>
                  <a:schemeClr val="dk1"/>
                </a:solidFill>
                <a:latin typeface="Times New Roman"/>
                <a:ea typeface="Times New Roman"/>
                <a:cs typeface="Times New Roman"/>
                <a:sym typeface="Times New Roman"/>
              </a:rPr>
              <a:t>Data quality assurance standards and missing value imputation techniques can be juxtaposed and compared before modelling.</a:t>
            </a:r>
            <a:endParaRPr sz="1800">
              <a:solidFill>
                <a:schemeClr val="dk1"/>
              </a:solidFill>
              <a:latin typeface="Times New Roman"/>
              <a:ea typeface="Times New Roman"/>
              <a:cs typeface="Times New Roman"/>
              <a:sym typeface="Times New Roman"/>
            </a:endParaRPr>
          </a:p>
          <a:p>
            <a:pPr marL="457200" lvl="0" indent="-342900" algn="just" rtl="0">
              <a:lnSpc>
                <a:spcPct val="100000"/>
              </a:lnSpc>
              <a:spcBef>
                <a:spcPts val="0"/>
              </a:spcBef>
              <a:spcAft>
                <a:spcPts val="0"/>
              </a:spcAft>
              <a:buSzPts val="1800"/>
              <a:buFont typeface="Times New Roman"/>
              <a:buChar char="•"/>
            </a:pPr>
            <a:r>
              <a:rPr lang="en-US" sz="1800">
                <a:solidFill>
                  <a:schemeClr val="dk1"/>
                </a:solidFill>
                <a:latin typeface="Times New Roman"/>
                <a:ea typeface="Times New Roman"/>
                <a:cs typeface="Times New Roman"/>
                <a:sym typeface="Times New Roman"/>
              </a:rPr>
              <a:t>Integrate real-time data collection to the User interface for a robust data extraction mechanism.</a:t>
            </a:r>
            <a:br>
              <a:rPr lang="en-US"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p:txBody>
      </p:sp>
      <p:sp>
        <p:nvSpPr>
          <p:cNvPr id="298" name="Google Shape;298;p22"/>
          <p:cNvSpPr txBox="1"/>
          <p:nvPr/>
        </p:nvSpPr>
        <p:spPr>
          <a:xfrm>
            <a:off x="6119000" y="98425"/>
            <a:ext cx="4491600" cy="901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400"/>
              <a:buFont typeface="Times New Roman"/>
              <a:buNone/>
            </a:pPr>
            <a:r>
              <a:rPr lang="en-US" sz="3300" b="1">
                <a:solidFill>
                  <a:schemeClr val="dk1"/>
                </a:solidFill>
                <a:latin typeface="Times New Roman"/>
                <a:ea typeface="Times New Roman"/>
                <a:cs typeface="Times New Roman"/>
                <a:sym typeface="Times New Roman"/>
              </a:rPr>
              <a:t>Recommendations</a:t>
            </a:r>
            <a:endParaRPr sz="3300" b="1">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3" name="Google Shape;303;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19"/>
          <p:cNvSpPr txBox="1">
            <a:spLocks noGrp="1"/>
          </p:cNvSpPr>
          <p:nvPr>
            <p:ph type="title"/>
          </p:nvPr>
        </p:nvSpPr>
        <p:spPr>
          <a:xfrm>
            <a:off x="0" y="1571625"/>
            <a:ext cx="12081000" cy="1127100"/>
          </a:xfrm>
          <a:prstGeom prst="rect">
            <a:avLst/>
          </a:prstGeom>
          <a:solidFill>
            <a:srgbClr val="C9DAF8"/>
          </a:solidFill>
          <a:ln>
            <a:noFill/>
          </a:ln>
        </p:spPr>
        <p:txBody>
          <a:bodyPr spcFirstLastPara="1" wrap="square" lIns="91425" tIns="45700" rIns="91425" bIns="45700" anchor="b" anchorCtr="0">
            <a:normAutofit/>
          </a:bodyPr>
          <a:lstStyle/>
          <a:p>
            <a:pPr marL="0" lvl="0" indent="457200" algn="l" rtl="0">
              <a:lnSpc>
                <a:spcPct val="90000"/>
              </a:lnSpc>
              <a:spcBef>
                <a:spcPts val="0"/>
              </a:spcBef>
              <a:spcAft>
                <a:spcPts val="0"/>
              </a:spcAft>
              <a:buClr>
                <a:schemeClr val="dk1"/>
              </a:buClr>
              <a:buSzPts val="6000"/>
              <a:buFont typeface="Calibri"/>
              <a:buNone/>
            </a:pPr>
            <a:r>
              <a:rPr lang="en-US" sz="6000">
                <a:solidFill>
                  <a:schemeClr val="dk1"/>
                </a:solidFill>
                <a:latin typeface="Calibri"/>
                <a:ea typeface="Calibri"/>
                <a:cs typeface="Calibri"/>
                <a:sym typeface="Calibri"/>
              </a:rPr>
              <a:t>DEMO</a:t>
            </a:r>
            <a:endParaRPr/>
          </a:p>
        </p:txBody>
      </p:sp>
      <p:sp>
        <p:nvSpPr>
          <p:cNvPr id="305" name="Google Shape;305;p19"/>
          <p:cNvSpPr/>
          <p:nvPr/>
        </p:nvSpPr>
        <p:spPr>
          <a:xfrm>
            <a:off x="5510370" y="851518"/>
            <a:ext cx="6184806" cy="5154967"/>
          </a:xfrm>
          <a:custGeom>
            <a:avLst/>
            <a:gdLst/>
            <a:ahLst/>
            <a:cxnLst/>
            <a:rect l="l" t="t" r="r" b="b"/>
            <a:pathLst>
              <a:path w="6184806" h="5154967" extrusionOk="0">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rgbClr val="7F7F7F">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6" name="Google Shape;306;p19" descr="Play"/>
          <p:cNvPicPr preferRelativeResize="0"/>
          <p:nvPr/>
        </p:nvPicPr>
        <p:blipFill rotWithShape="1">
          <a:blip r:embed="rId3">
            <a:alphaModFix/>
          </a:blip>
          <a:srcRect/>
          <a:stretch/>
        </p:blipFill>
        <p:spPr>
          <a:xfrm>
            <a:off x="7531503" y="2129307"/>
            <a:ext cx="3217333" cy="32173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3"/>
          <p:cNvSpPr txBox="1">
            <a:spLocks noGrp="1"/>
          </p:cNvSpPr>
          <p:nvPr>
            <p:ph type="title"/>
          </p:nvPr>
        </p:nvSpPr>
        <p:spPr>
          <a:xfrm>
            <a:off x="0" y="523875"/>
            <a:ext cx="12192000" cy="730200"/>
          </a:xfrm>
          <a:prstGeom prst="rect">
            <a:avLst/>
          </a:prstGeom>
          <a:solidFill>
            <a:srgbClr val="C9DAF8"/>
          </a:solidFill>
          <a:ln>
            <a:noFill/>
          </a:ln>
        </p:spPr>
        <p:txBody>
          <a:bodyPr spcFirstLastPara="1" wrap="square" lIns="91425" tIns="45700" rIns="91425" bIns="45700" anchor="ctr" anchorCtr="0">
            <a:normAutofit/>
          </a:bodyPr>
          <a:lstStyle/>
          <a:p>
            <a:pPr marL="457200" lvl="0" indent="457200" algn="l" rtl="0">
              <a:lnSpc>
                <a:spcPct val="90000"/>
              </a:lnSpc>
              <a:spcBef>
                <a:spcPts val="0"/>
              </a:spcBef>
              <a:spcAft>
                <a:spcPts val="0"/>
              </a:spcAft>
              <a:buClr>
                <a:schemeClr val="dk1"/>
              </a:buClr>
              <a:buSzPts val="3600"/>
              <a:buFont typeface="Times New Roman"/>
              <a:buNone/>
            </a:pPr>
            <a:r>
              <a:rPr lang="en-US" sz="3600" b="1">
                <a:latin typeface="Times New Roman"/>
                <a:ea typeface="Times New Roman"/>
                <a:cs typeface="Times New Roman"/>
                <a:sym typeface="Times New Roman"/>
              </a:rPr>
              <a:t>Project Overview</a:t>
            </a:r>
            <a:endParaRPr/>
          </a:p>
        </p:txBody>
      </p:sp>
      <p:sp>
        <p:nvSpPr>
          <p:cNvPr id="117" name="Google Shape;117;p3"/>
          <p:cNvSpPr txBox="1">
            <a:spLocks noGrp="1"/>
          </p:cNvSpPr>
          <p:nvPr>
            <p:ph type="body" idx="1"/>
          </p:nvPr>
        </p:nvSpPr>
        <p:spPr>
          <a:xfrm>
            <a:off x="643469" y="1782981"/>
            <a:ext cx="4008384" cy="439398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0"/>
              </a:spcBef>
              <a:spcAft>
                <a:spcPts val="0"/>
              </a:spcAft>
              <a:buSzPts val="2000"/>
              <a:buFont typeface="Times New Roman"/>
              <a:buChar char="•"/>
            </a:pPr>
            <a:r>
              <a:rPr lang="en-US" sz="2000" b="1">
                <a:latin typeface="Times New Roman"/>
                <a:ea typeface="Times New Roman"/>
                <a:cs typeface="Times New Roman"/>
                <a:sym typeface="Times New Roman"/>
              </a:rPr>
              <a:t>Objective</a:t>
            </a:r>
            <a:r>
              <a:rPr lang="en-US" sz="2000">
                <a:latin typeface="Times New Roman"/>
                <a:ea typeface="Times New Roman"/>
                <a:cs typeface="Times New Roman"/>
                <a:sym typeface="Times New Roman"/>
              </a:rPr>
              <a:t>: Build a model that improves accuracy for predicting wildfire risk in Northern California.</a:t>
            </a:r>
            <a:endParaRPr sz="20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2000">
              <a:latin typeface="Times New Roman"/>
              <a:ea typeface="Times New Roman"/>
              <a:cs typeface="Times New Roman"/>
              <a:sym typeface="Times New Roman"/>
            </a:endParaRPr>
          </a:p>
          <a:p>
            <a:pPr marL="457200" lvl="0" indent="-355600" algn="l" rtl="0">
              <a:lnSpc>
                <a:spcPct val="90000"/>
              </a:lnSpc>
              <a:spcBef>
                <a:spcPts val="0"/>
              </a:spcBef>
              <a:spcAft>
                <a:spcPts val="0"/>
              </a:spcAft>
              <a:buSzPts val="2000"/>
              <a:buFont typeface="Times New Roman"/>
              <a:buChar char="•"/>
            </a:pPr>
            <a:r>
              <a:rPr lang="en-US" sz="2000" b="1">
                <a:latin typeface="Times New Roman"/>
                <a:ea typeface="Times New Roman"/>
                <a:cs typeface="Times New Roman"/>
                <a:sym typeface="Times New Roman"/>
              </a:rPr>
              <a:t>Purpose</a:t>
            </a:r>
            <a:r>
              <a:rPr lang="en-US" sz="2000">
                <a:latin typeface="Times New Roman"/>
                <a:ea typeface="Times New Roman"/>
                <a:cs typeface="Times New Roman"/>
                <a:sym typeface="Times New Roman"/>
              </a:rPr>
              <a:t>: Create a wildfire risk prediction system that would help concerned agencies such as Cal Fire. </a:t>
            </a:r>
            <a:endParaRPr sz="20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2000">
              <a:latin typeface="Times New Roman"/>
              <a:ea typeface="Times New Roman"/>
              <a:cs typeface="Times New Roman"/>
              <a:sym typeface="Times New Roman"/>
            </a:endParaRPr>
          </a:p>
          <a:p>
            <a:pPr marL="457200" lvl="0" indent="-355600" algn="l" rtl="0">
              <a:lnSpc>
                <a:spcPct val="90000"/>
              </a:lnSpc>
              <a:spcBef>
                <a:spcPts val="0"/>
              </a:spcBef>
              <a:spcAft>
                <a:spcPts val="0"/>
              </a:spcAft>
              <a:buSzPts val="2000"/>
              <a:buFont typeface="Times New Roman"/>
              <a:buChar char="•"/>
            </a:pPr>
            <a:r>
              <a:rPr lang="en-US" sz="2000" b="1">
                <a:latin typeface="Times New Roman"/>
                <a:ea typeface="Times New Roman"/>
                <a:cs typeface="Times New Roman"/>
                <a:sym typeface="Times New Roman"/>
              </a:rPr>
              <a:t>Outcome</a:t>
            </a:r>
            <a:r>
              <a:rPr lang="en-US" sz="2000">
                <a:latin typeface="Times New Roman"/>
                <a:ea typeface="Times New Roman"/>
                <a:cs typeface="Times New Roman"/>
                <a:sym typeface="Times New Roman"/>
              </a:rPr>
              <a:t>: A ML model with augmented sensitivity that can predict local wildfire probability to a 92% accuracy. Also created an interface. </a:t>
            </a:r>
            <a:endParaRPr sz="200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2000"/>
          </a:p>
        </p:txBody>
      </p:sp>
      <p:grpSp>
        <p:nvGrpSpPr>
          <p:cNvPr id="118" name="Google Shape;118;p3"/>
          <p:cNvGrpSpPr/>
          <p:nvPr/>
        </p:nvGrpSpPr>
        <p:grpSpPr>
          <a:xfrm>
            <a:off x="0" y="4601497"/>
            <a:ext cx="1014061" cy="2017580"/>
            <a:chOff x="0" y="4601497"/>
            <a:chExt cx="1014061" cy="2017580"/>
          </a:xfrm>
        </p:grpSpPr>
        <p:sp>
          <p:nvSpPr>
            <p:cNvPr id="119" name="Google Shape;119;p3"/>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3"/>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21" name="Google Shape;121;p3" descr="A close up of a sign&#10;&#10;Description automatically generated"/>
          <p:cNvPicPr preferRelativeResize="0"/>
          <p:nvPr/>
        </p:nvPicPr>
        <p:blipFill rotWithShape="1">
          <a:blip r:embed="rId3">
            <a:alphaModFix/>
          </a:blip>
          <a:srcRect/>
          <a:stretch/>
        </p:blipFill>
        <p:spPr>
          <a:xfrm>
            <a:off x="5295320" y="1970716"/>
            <a:ext cx="6253212" cy="3986422"/>
          </a:xfrm>
          <a:prstGeom prst="rect">
            <a:avLst/>
          </a:prstGeom>
          <a:noFill/>
          <a:ln>
            <a:noFill/>
          </a:ln>
        </p:spPr>
      </p:pic>
      <p:grpSp>
        <p:nvGrpSpPr>
          <p:cNvPr id="122" name="Google Shape;122;p3"/>
          <p:cNvGrpSpPr/>
          <p:nvPr/>
        </p:nvGrpSpPr>
        <p:grpSpPr>
          <a:xfrm>
            <a:off x="11219290" y="1"/>
            <a:ext cx="972709" cy="1935307"/>
            <a:chOff x="10918968" y="713127"/>
            <a:chExt cx="1273032" cy="2532832"/>
          </a:xfrm>
        </p:grpSpPr>
        <p:sp>
          <p:nvSpPr>
            <p:cNvPr id="123" name="Google Shape;123;p3"/>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3"/>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7810ff97f6_0_0"/>
          <p:cNvSpPr txBox="1">
            <a:spLocks noGrp="1"/>
          </p:cNvSpPr>
          <p:nvPr>
            <p:ph type="title"/>
          </p:nvPr>
        </p:nvSpPr>
        <p:spPr>
          <a:xfrm>
            <a:off x="0" y="510875"/>
            <a:ext cx="12112500" cy="759000"/>
          </a:xfrm>
          <a:prstGeom prst="rect">
            <a:avLst/>
          </a:prstGeom>
          <a:solidFill>
            <a:srgbClr val="C9DAF8"/>
          </a:solidFill>
        </p:spPr>
        <p:txBody>
          <a:bodyPr spcFirstLastPara="1" wrap="square" lIns="91425" tIns="45700" rIns="91425" bIns="45700" anchor="ctr" anchorCtr="0">
            <a:noAutofit/>
          </a:bodyPr>
          <a:lstStyle/>
          <a:p>
            <a:pPr marL="914400" lvl="0" indent="0" algn="l" rtl="0">
              <a:spcBef>
                <a:spcPts val="0"/>
              </a:spcBef>
              <a:spcAft>
                <a:spcPts val="0"/>
              </a:spcAft>
              <a:buNone/>
            </a:pPr>
            <a:r>
              <a:rPr lang="en-US" sz="3600" b="1">
                <a:latin typeface="Times New Roman"/>
                <a:ea typeface="Times New Roman"/>
                <a:cs typeface="Times New Roman"/>
                <a:sym typeface="Times New Roman"/>
              </a:rPr>
              <a:t>Comparison of different systems</a:t>
            </a:r>
            <a:endParaRPr sz="3600" b="1">
              <a:latin typeface="Times New Roman"/>
              <a:ea typeface="Times New Roman"/>
              <a:cs typeface="Times New Roman"/>
              <a:sym typeface="Times New Roman"/>
            </a:endParaRPr>
          </a:p>
        </p:txBody>
      </p:sp>
      <p:sp>
        <p:nvSpPr>
          <p:cNvPr id="131" name="Google Shape;131;g7810ff97f6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32" name="Google Shape;132;g7810ff97f6_0_0"/>
          <p:cNvPicPr preferRelativeResize="0"/>
          <p:nvPr/>
        </p:nvPicPr>
        <p:blipFill>
          <a:blip r:embed="rId3">
            <a:alphaModFix/>
          </a:blip>
          <a:stretch>
            <a:fillRect/>
          </a:stretch>
        </p:blipFill>
        <p:spPr>
          <a:xfrm>
            <a:off x="0" y="1825633"/>
            <a:ext cx="12191999" cy="47138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0" y="0"/>
            <a:ext cx="12192000" cy="657300"/>
          </a:xfrm>
          <a:prstGeom prst="rect">
            <a:avLst/>
          </a:prstGeom>
          <a:solidFill>
            <a:srgbClr val="C9DAF8"/>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Times New Roman"/>
              <a:buNone/>
            </a:pPr>
            <a:r>
              <a:rPr lang="en-US" sz="3400" b="1">
                <a:latin typeface="Times New Roman"/>
                <a:ea typeface="Times New Roman"/>
                <a:cs typeface="Times New Roman"/>
                <a:sym typeface="Times New Roman"/>
              </a:rPr>
              <a:t>   	</a:t>
            </a:r>
            <a:r>
              <a:rPr lang="en-US" sz="3600" b="1">
                <a:latin typeface="Times New Roman"/>
                <a:ea typeface="Times New Roman"/>
                <a:cs typeface="Times New Roman"/>
                <a:sym typeface="Times New Roman"/>
              </a:rPr>
              <a:t>Study Area</a:t>
            </a:r>
            <a:endParaRPr sz="4600"/>
          </a:p>
        </p:txBody>
      </p:sp>
      <p:pic>
        <p:nvPicPr>
          <p:cNvPr id="138" name="Google Shape;138;p4"/>
          <p:cNvPicPr preferRelativeResize="0"/>
          <p:nvPr/>
        </p:nvPicPr>
        <p:blipFill rotWithShape="1">
          <a:blip r:embed="rId3">
            <a:alphaModFix/>
          </a:blip>
          <a:srcRect t="3857" b="3188"/>
          <a:stretch/>
        </p:blipFill>
        <p:spPr>
          <a:xfrm>
            <a:off x="0" y="657300"/>
            <a:ext cx="12192000" cy="6200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5"/>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Google Shape;144;p5"/>
          <p:cNvSpPr txBox="1">
            <a:spLocks noGrp="1"/>
          </p:cNvSpPr>
          <p:nvPr>
            <p:ph type="title"/>
          </p:nvPr>
        </p:nvSpPr>
        <p:spPr>
          <a:xfrm>
            <a:off x="0" y="381000"/>
            <a:ext cx="12192000" cy="672900"/>
          </a:xfrm>
          <a:prstGeom prst="rect">
            <a:avLst/>
          </a:prstGeom>
          <a:solidFill>
            <a:srgbClr val="C9DAF8"/>
          </a:solidFill>
          <a:ln>
            <a:noFill/>
          </a:ln>
        </p:spPr>
        <p:txBody>
          <a:bodyPr spcFirstLastPara="1" wrap="square" lIns="91425" tIns="45700" rIns="91425" bIns="45700" anchor="ctr" anchorCtr="0">
            <a:normAutofit/>
          </a:bodyPr>
          <a:lstStyle/>
          <a:p>
            <a:pPr marL="457200" lvl="0" indent="0" algn="l" rtl="0">
              <a:lnSpc>
                <a:spcPct val="90000"/>
              </a:lnSpc>
              <a:spcBef>
                <a:spcPts val="0"/>
              </a:spcBef>
              <a:spcAft>
                <a:spcPts val="0"/>
              </a:spcAft>
              <a:buClr>
                <a:schemeClr val="dk1"/>
              </a:buClr>
              <a:buSzPts val="3600"/>
              <a:buFont typeface="Times New Roman"/>
              <a:buNone/>
            </a:pPr>
            <a:r>
              <a:rPr lang="en-US" sz="3600" b="1">
                <a:latin typeface="Times New Roman"/>
                <a:ea typeface="Times New Roman"/>
                <a:cs typeface="Times New Roman"/>
                <a:sym typeface="Times New Roman"/>
              </a:rPr>
              <a:t>Weather Data</a:t>
            </a:r>
            <a:endParaRPr/>
          </a:p>
        </p:txBody>
      </p:sp>
      <p:sp>
        <p:nvSpPr>
          <p:cNvPr id="145" name="Google Shape;145;p5"/>
          <p:cNvSpPr txBox="1">
            <a:spLocks noGrp="1"/>
          </p:cNvSpPr>
          <p:nvPr>
            <p:ph type="body" idx="1"/>
          </p:nvPr>
        </p:nvSpPr>
        <p:spPr>
          <a:xfrm>
            <a:off x="247700" y="1257300"/>
            <a:ext cx="4404300" cy="4919700"/>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000"/>
              <a:buChar char="•"/>
            </a:pPr>
            <a:r>
              <a:rPr lang="en-US" sz="2000" dirty="0">
                <a:latin typeface="Times New Roman"/>
                <a:ea typeface="Times New Roman"/>
                <a:cs typeface="Times New Roman"/>
                <a:sym typeface="Times New Roman"/>
              </a:rPr>
              <a:t>Weather data from Local Climatology Data (LCD) is maintained by National Centers for Environmental Information (NCEI) which provides atmospheric and geospatial data across the United States.</a:t>
            </a:r>
            <a:endParaRPr dirty="0"/>
          </a:p>
          <a:p>
            <a:pPr marL="685800" lvl="1" indent="-228600" algn="l" rtl="0">
              <a:lnSpc>
                <a:spcPct val="90000"/>
              </a:lnSpc>
              <a:spcBef>
                <a:spcPts val="500"/>
              </a:spcBef>
              <a:spcAft>
                <a:spcPts val="0"/>
              </a:spcAft>
              <a:buClr>
                <a:schemeClr val="dk1"/>
              </a:buClr>
              <a:buSzPts val="2000"/>
              <a:buChar char="•"/>
            </a:pPr>
            <a:r>
              <a:rPr lang="en-US" sz="2000" b="1" dirty="0">
                <a:latin typeface="Times New Roman"/>
                <a:ea typeface="Times New Roman"/>
                <a:cs typeface="Times New Roman"/>
                <a:sym typeface="Times New Roman"/>
              </a:rPr>
              <a:t>Format</a:t>
            </a:r>
            <a:r>
              <a:rPr lang="en-US" sz="2000" dirty="0">
                <a:latin typeface="Times New Roman"/>
                <a:ea typeface="Times New Roman"/>
                <a:cs typeface="Times New Roman"/>
                <a:sym typeface="Times New Roman"/>
              </a:rPr>
              <a:t> – csv file</a:t>
            </a:r>
            <a:endParaRPr sz="2000"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2000"/>
              <a:buFont typeface="Times New Roman"/>
              <a:buChar char="•"/>
            </a:pPr>
            <a:r>
              <a:rPr lang="en-US" sz="2000" b="1" dirty="0">
                <a:latin typeface="Times New Roman"/>
                <a:ea typeface="Times New Roman"/>
                <a:cs typeface="Times New Roman"/>
                <a:sym typeface="Times New Roman"/>
              </a:rPr>
              <a:t>Date range</a:t>
            </a:r>
            <a:r>
              <a:rPr lang="en-US" sz="2000" dirty="0">
                <a:latin typeface="Times New Roman"/>
                <a:ea typeface="Times New Roman"/>
                <a:cs typeface="Times New Roman"/>
                <a:sym typeface="Times New Roman"/>
              </a:rPr>
              <a:t> - 01/01/2015 to 12/31/2018.</a:t>
            </a:r>
            <a:endParaRPr sz="2000"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2000"/>
              <a:buFont typeface="Times New Roman"/>
              <a:buChar char="•"/>
            </a:pPr>
            <a:r>
              <a:rPr lang="en-US" sz="2000" b="1" dirty="0">
                <a:latin typeface="Times New Roman"/>
                <a:ea typeface="Times New Roman"/>
                <a:cs typeface="Times New Roman"/>
                <a:sym typeface="Times New Roman"/>
              </a:rPr>
              <a:t>Frequency </a:t>
            </a:r>
            <a:r>
              <a:rPr lang="en-US" sz="2000" dirty="0">
                <a:latin typeface="Times New Roman"/>
                <a:ea typeface="Times New Roman"/>
                <a:cs typeface="Times New Roman"/>
                <a:sym typeface="Times New Roman"/>
              </a:rPr>
              <a:t>- Hourly</a:t>
            </a:r>
            <a:endParaRPr sz="2000"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2000"/>
              <a:buChar char="•"/>
            </a:pPr>
            <a:r>
              <a:rPr lang="en-US" sz="2000" b="1" dirty="0">
                <a:latin typeface="Times New Roman"/>
                <a:ea typeface="Times New Roman"/>
                <a:cs typeface="Times New Roman"/>
                <a:sym typeface="Times New Roman"/>
              </a:rPr>
              <a:t>Source</a:t>
            </a:r>
            <a:r>
              <a:rPr lang="en-US" sz="2000" dirty="0">
                <a:latin typeface="Times New Roman"/>
                <a:ea typeface="Times New Roman"/>
                <a:cs typeface="Times New Roman"/>
                <a:sym typeface="Times New Roman"/>
              </a:rPr>
              <a:t> - </a:t>
            </a:r>
            <a:r>
              <a:rPr lang="en-US" sz="2000" u="sng" dirty="0">
                <a:solidFill>
                  <a:schemeClr val="hlink"/>
                </a:solidFill>
                <a:latin typeface="Times New Roman"/>
                <a:ea typeface="Times New Roman"/>
                <a:cs typeface="Times New Roman"/>
                <a:sym typeface="Times New Roman"/>
                <a:hlinkClick r:id="rId3"/>
              </a:rPr>
              <a:t>https://www.ncdc.noaa.gov/cdo-web/datatools/lcd.</a:t>
            </a:r>
            <a:endParaRPr sz="2000"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2000"/>
              <a:buFont typeface="Times New Roman"/>
              <a:buChar char="•"/>
            </a:pPr>
            <a:r>
              <a:rPr lang="en-US" sz="2000" b="1" dirty="0">
                <a:latin typeface="Times New Roman"/>
                <a:ea typeface="Times New Roman"/>
                <a:cs typeface="Times New Roman"/>
                <a:sym typeface="Times New Roman"/>
              </a:rPr>
              <a:t>Size </a:t>
            </a:r>
            <a:r>
              <a:rPr lang="en-US" sz="2000" dirty="0">
                <a:latin typeface="Times New Roman"/>
                <a:ea typeface="Times New Roman"/>
                <a:cs typeface="Times New Roman"/>
                <a:sym typeface="Times New Roman"/>
              </a:rPr>
              <a:t>– 168 MB</a:t>
            </a:r>
            <a:endParaRPr sz="2000" dirty="0">
              <a:latin typeface="Times New Roman"/>
              <a:ea typeface="Times New Roman"/>
              <a:cs typeface="Times New Roman"/>
              <a:sym typeface="Times New Roman"/>
            </a:endParaRPr>
          </a:p>
          <a:p>
            <a:pPr marL="457200" lvl="1" indent="0" algn="l" rtl="0">
              <a:lnSpc>
                <a:spcPct val="90000"/>
              </a:lnSpc>
              <a:spcBef>
                <a:spcPts val="500"/>
              </a:spcBef>
              <a:spcAft>
                <a:spcPts val="0"/>
              </a:spcAft>
              <a:buClr>
                <a:schemeClr val="dk1"/>
              </a:buClr>
              <a:buSzPts val="2000"/>
              <a:buNone/>
            </a:pPr>
            <a:endParaRPr sz="2000" dirty="0"/>
          </a:p>
        </p:txBody>
      </p:sp>
      <p:grpSp>
        <p:nvGrpSpPr>
          <p:cNvPr id="146" name="Google Shape;146;p5"/>
          <p:cNvGrpSpPr/>
          <p:nvPr/>
        </p:nvGrpSpPr>
        <p:grpSpPr>
          <a:xfrm>
            <a:off x="0" y="4601497"/>
            <a:ext cx="1014061" cy="2017580"/>
            <a:chOff x="0" y="4601497"/>
            <a:chExt cx="1014061" cy="2017580"/>
          </a:xfrm>
        </p:grpSpPr>
        <p:sp>
          <p:nvSpPr>
            <p:cNvPr id="147" name="Google Shape;147;p5"/>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5"/>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9" name="Google Shape;149;p5"/>
          <p:cNvGrpSpPr/>
          <p:nvPr/>
        </p:nvGrpSpPr>
        <p:grpSpPr>
          <a:xfrm>
            <a:off x="11219290" y="1"/>
            <a:ext cx="972709" cy="1935307"/>
            <a:chOff x="10918968" y="713127"/>
            <a:chExt cx="1273032" cy="2532832"/>
          </a:xfrm>
        </p:grpSpPr>
        <p:sp>
          <p:nvSpPr>
            <p:cNvPr id="150" name="Google Shape;150;p5"/>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5"/>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aphicFrame>
        <p:nvGraphicFramePr>
          <p:cNvPr id="11" name="Table 5">
            <a:extLst>
              <a:ext uri="{FF2B5EF4-FFF2-40B4-BE49-F238E27FC236}">
                <a16:creationId xmlns:a16="http://schemas.microsoft.com/office/drawing/2014/main" id="{87082A22-3F98-4A06-8AD1-89C5DA42FD0B}"/>
              </a:ext>
            </a:extLst>
          </p:cNvPr>
          <p:cNvGraphicFramePr>
            <a:graphicFrameLocks noGrp="1"/>
          </p:cNvGraphicFramePr>
          <p:nvPr>
            <p:extLst>
              <p:ext uri="{D42A27DB-BD31-4B8C-83A1-F6EECF244321}">
                <p14:modId xmlns:p14="http://schemas.microsoft.com/office/powerpoint/2010/main" val="2823814121"/>
              </p:ext>
            </p:extLst>
          </p:nvPr>
        </p:nvGraphicFramePr>
        <p:xfrm>
          <a:off x="4557713" y="1157288"/>
          <a:ext cx="7167560" cy="5681030"/>
        </p:xfrm>
        <a:graphic>
          <a:graphicData uri="http://schemas.openxmlformats.org/drawingml/2006/table">
            <a:tbl>
              <a:tblPr firstRow="1" bandRow="1">
                <a:tableStyleId>{5C22544A-7EE6-4342-B048-85BDC9FD1C3A}</a:tableStyleId>
              </a:tblPr>
              <a:tblGrid>
                <a:gridCol w="1433512">
                  <a:extLst>
                    <a:ext uri="{9D8B030D-6E8A-4147-A177-3AD203B41FA5}">
                      <a16:colId xmlns:a16="http://schemas.microsoft.com/office/drawing/2014/main" val="4665965"/>
                    </a:ext>
                  </a:extLst>
                </a:gridCol>
                <a:gridCol w="1433512">
                  <a:extLst>
                    <a:ext uri="{9D8B030D-6E8A-4147-A177-3AD203B41FA5}">
                      <a16:colId xmlns:a16="http://schemas.microsoft.com/office/drawing/2014/main" val="4247050983"/>
                    </a:ext>
                  </a:extLst>
                </a:gridCol>
                <a:gridCol w="1433512">
                  <a:extLst>
                    <a:ext uri="{9D8B030D-6E8A-4147-A177-3AD203B41FA5}">
                      <a16:colId xmlns:a16="http://schemas.microsoft.com/office/drawing/2014/main" val="2731877478"/>
                    </a:ext>
                  </a:extLst>
                </a:gridCol>
                <a:gridCol w="1433512">
                  <a:extLst>
                    <a:ext uri="{9D8B030D-6E8A-4147-A177-3AD203B41FA5}">
                      <a16:colId xmlns:a16="http://schemas.microsoft.com/office/drawing/2014/main" val="19645877"/>
                    </a:ext>
                  </a:extLst>
                </a:gridCol>
                <a:gridCol w="1433512">
                  <a:extLst>
                    <a:ext uri="{9D8B030D-6E8A-4147-A177-3AD203B41FA5}">
                      <a16:colId xmlns:a16="http://schemas.microsoft.com/office/drawing/2014/main" val="1407227297"/>
                    </a:ext>
                  </a:extLst>
                </a:gridCol>
              </a:tblGrid>
              <a:tr h="273577">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Fields</a:t>
                      </a:r>
                      <a:endParaRPr lang="en-US" sz="11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Data Type</a:t>
                      </a:r>
                      <a:endParaRPr lang="en-US" sz="11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Description</a:t>
                      </a:r>
                      <a:endParaRPr lang="en-US" sz="11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Range</a:t>
                      </a:r>
                      <a:endParaRPr lang="en-US" sz="11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Unit</a:t>
                      </a:r>
                      <a:endParaRPr lang="en-US" sz="11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extLst>
                  <a:ext uri="{0D108BD9-81ED-4DB2-BD59-A6C34878D82A}">
                    <a16:rowId xmlns:a16="http://schemas.microsoft.com/office/drawing/2014/main" val="3342384171"/>
                  </a:ext>
                </a:extLst>
              </a:tr>
              <a:tr h="1029938">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WBAN</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Integer</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WBAN is a five-digit number used for digital data storage and weather station identification.</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(117, 94299)</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NA</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extLst>
                  <a:ext uri="{0D108BD9-81ED-4DB2-BD59-A6C34878D82A}">
                    <a16:rowId xmlns:a16="http://schemas.microsoft.com/office/drawing/2014/main" val="2349337144"/>
                  </a:ext>
                </a:extLst>
              </a:tr>
              <a:tr h="462667">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Latitude</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Float</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Latitude of the weather station</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(32.81667, 41.78139)</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Degree</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extLst>
                  <a:ext uri="{0D108BD9-81ED-4DB2-BD59-A6C34878D82A}">
                    <a16:rowId xmlns:a16="http://schemas.microsoft.com/office/drawing/2014/main" val="2393607288"/>
                  </a:ext>
                </a:extLst>
              </a:tr>
              <a:tr h="462667">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Longitude</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Float</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Longitude of the weather station</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(-115.57861, -124.23667)</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Degree</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extLst>
                  <a:ext uri="{0D108BD9-81ED-4DB2-BD59-A6C34878D82A}">
                    <a16:rowId xmlns:a16="http://schemas.microsoft.com/office/drawing/2014/main" val="1189878651"/>
                  </a:ext>
                </a:extLst>
              </a:tr>
              <a:tr h="462667">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Elevation</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Float</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Elevation of the weather station</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(-17.7, 2172.6)</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Meter</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extLst>
                  <a:ext uri="{0D108BD9-81ED-4DB2-BD59-A6C34878D82A}">
                    <a16:rowId xmlns:a16="http://schemas.microsoft.com/office/drawing/2014/main" val="1272671710"/>
                  </a:ext>
                </a:extLst>
              </a:tr>
              <a:tr h="840848">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Date</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Datetime</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Time at which different weather parameters are captured.</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(01/01/2016, 12/31/2018)</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NA</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extLst>
                  <a:ext uri="{0D108BD9-81ED-4DB2-BD59-A6C34878D82A}">
                    <a16:rowId xmlns:a16="http://schemas.microsoft.com/office/drawing/2014/main" val="369627880"/>
                  </a:ext>
                </a:extLst>
              </a:tr>
              <a:tr h="651758">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Hourly DryBulb Temperature</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Float</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Dry Bulb Temperature of air at the weather station.</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(-22.0, 115.0)</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Fahrenheit</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extLst>
                  <a:ext uri="{0D108BD9-81ED-4DB2-BD59-A6C34878D82A}">
                    <a16:rowId xmlns:a16="http://schemas.microsoft.com/office/drawing/2014/main" val="633981221"/>
                  </a:ext>
                </a:extLst>
              </a:tr>
              <a:tr h="462667">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Hourly Relative Humidity</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Float</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Relative humidity at the weather station.</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(1.0, 100.0)</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Percentage</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extLst>
                  <a:ext uri="{0D108BD9-81ED-4DB2-BD59-A6C34878D82A}">
                    <a16:rowId xmlns:a16="http://schemas.microsoft.com/office/drawing/2014/main" val="388098735"/>
                  </a:ext>
                </a:extLst>
              </a:tr>
              <a:tr h="462667">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Hourly WindSpeed</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Float</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Wind speed at the station.</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(0.0, 57.0)</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Miles per Hour (mph)</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extLst>
                  <a:ext uri="{0D108BD9-81ED-4DB2-BD59-A6C34878D82A}">
                    <a16:rowId xmlns:a16="http://schemas.microsoft.com/office/drawing/2014/main" val="2227653642"/>
                  </a:ext>
                </a:extLst>
              </a:tr>
              <a:tr h="462667">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Hourly Precipitation</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Float</a:t>
                      </a:r>
                      <a:endParaRPr lang="en-US" sz="110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Precipitation at the station.</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(0.0, 10.31)</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tc>
                  <a:txBody>
                    <a:bodyPr/>
                    <a:lstStyle/>
                    <a:p>
                      <a:pPr marL="0" marR="0" algn="ctr">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Inches to Hundredths</a:t>
                      </a:r>
                      <a:endParaRPr lang="en-US" sz="110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4640" marR="50784" marT="50784" marB="50784"/>
                </a:tc>
                <a:extLst>
                  <a:ext uri="{0D108BD9-81ED-4DB2-BD59-A6C34878D82A}">
                    <a16:rowId xmlns:a16="http://schemas.microsoft.com/office/drawing/2014/main" val="300562161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7810ff97f6_7_7"/>
          <p:cNvSpPr txBox="1"/>
          <p:nvPr/>
        </p:nvSpPr>
        <p:spPr>
          <a:xfrm>
            <a:off x="1192000" y="201250"/>
            <a:ext cx="2445900" cy="8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Insert weather visualizations here</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3" name="Google Shape;163;p6"/>
          <p:cNvSpPr txBox="1">
            <a:spLocks noGrp="1"/>
          </p:cNvSpPr>
          <p:nvPr>
            <p:ph type="title"/>
          </p:nvPr>
        </p:nvSpPr>
        <p:spPr>
          <a:xfrm>
            <a:off x="0" y="280720"/>
            <a:ext cx="12072900" cy="698400"/>
          </a:xfrm>
          <a:prstGeom prst="rect">
            <a:avLst/>
          </a:prstGeom>
          <a:solidFill>
            <a:srgbClr val="C9DAF8"/>
          </a:solidFill>
          <a:ln>
            <a:noFill/>
          </a:ln>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600"/>
              <a:buFont typeface="Times New Roman"/>
              <a:buNone/>
            </a:pPr>
            <a:r>
              <a:rPr lang="en-US" sz="3600" b="1" dirty="0">
                <a:latin typeface="Times New Roman"/>
                <a:ea typeface="Times New Roman"/>
                <a:cs typeface="Times New Roman"/>
                <a:sym typeface="Times New Roman"/>
              </a:rPr>
              <a:t>Powerline Data</a:t>
            </a:r>
            <a:endParaRPr dirty="0"/>
          </a:p>
        </p:txBody>
      </p:sp>
      <p:sp>
        <p:nvSpPr>
          <p:cNvPr id="164" name="Google Shape;164;p6"/>
          <p:cNvSpPr txBox="1">
            <a:spLocks noGrp="1"/>
          </p:cNvSpPr>
          <p:nvPr>
            <p:ph type="body" idx="1"/>
          </p:nvPr>
        </p:nvSpPr>
        <p:spPr>
          <a:xfrm>
            <a:off x="390525" y="1395413"/>
            <a:ext cx="4137842" cy="41624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dirty="0">
                <a:latin typeface="Times New Roman"/>
                <a:ea typeface="Times New Roman"/>
                <a:cs typeface="Times New Roman"/>
                <a:sym typeface="Times New Roman"/>
              </a:rPr>
              <a:t>California Energy Commission created an Electric transmission line geospatial data layer to display the electric transmission grid in California.</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Times New Roman"/>
                <a:ea typeface="Times New Roman"/>
                <a:cs typeface="Times New Roman"/>
                <a:sym typeface="Times New Roman"/>
              </a:rPr>
              <a:t>Format</a:t>
            </a:r>
            <a:r>
              <a:rPr lang="en-US" sz="2000" dirty="0">
                <a:latin typeface="Times New Roman"/>
                <a:ea typeface="Times New Roman"/>
                <a:cs typeface="Times New Roman"/>
                <a:sym typeface="Times New Roman"/>
              </a:rPr>
              <a:t> – Shape file</a:t>
            </a:r>
          </a:p>
          <a:p>
            <a:pPr marL="228600" indent="-228600">
              <a:buSzPts val="2000"/>
            </a:pPr>
            <a:r>
              <a:rPr lang="en-US" sz="2000" b="1" dirty="0">
                <a:latin typeface="Times New Roman" panose="02020603050405020304" pitchFamily="18" charset="0"/>
                <a:ea typeface="Times New Roman"/>
                <a:cs typeface="Times New Roman" panose="02020603050405020304" pitchFamily="18" charset="0"/>
                <a:sym typeface="Times New Roman"/>
              </a:rPr>
              <a:t>Size - </a:t>
            </a:r>
            <a:r>
              <a:rPr lang="en-US" sz="2000" dirty="0">
                <a:latin typeface="Times New Roman" panose="02020603050405020304" pitchFamily="18" charset="0"/>
                <a:ea typeface="Times New Roman"/>
                <a:cs typeface="Times New Roman" panose="02020603050405020304" pitchFamily="18" charset="0"/>
                <a:sym typeface="Times New Roman"/>
              </a:rPr>
              <a:t>58</a:t>
            </a:r>
            <a:r>
              <a:rPr lang="en-US" sz="2000" b="1" dirty="0">
                <a:latin typeface="Times New Roman" panose="02020603050405020304" pitchFamily="18" charset="0"/>
                <a:ea typeface="Times New Roman"/>
                <a:cs typeface="Times New Roman" panose="02020603050405020304" pitchFamily="18" charset="0"/>
                <a:sym typeface="Times New Roman"/>
              </a:rPr>
              <a:t> </a:t>
            </a:r>
            <a:r>
              <a:rPr lang="en-US" sz="2000" dirty="0">
                <a:latin typeface="Times New Roman" panose="02020603050405020304" pitchFamily="18" charset="0"/>
                <a:ea typeface="Times New Roman"/>
                <a:cs typeface="Times New Roman" panose="02020603050405020304" pitchFamily="18" charset="0"/>
                <a:sym typeface="Times New Roman"/>
              </a:rPr>
              <a:t>KB</a:t>
            </a:r>
            <a:endParaRPr sz="20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2000"/>
              <a:buChar char="•"/>
            </a:pPr>
            <a:r>
              <a:rPr lang="en-US" sz="2000" b="1" dirty="0">
                <a:latin typeface="Times New Roman"/>
                <a:ea typeface="Times New Roman"/>
                <a:cs typeface="Times New Roman"/>
                <a:sym typeface="Times New Roman"/>
              </a:rPr>
              <a:t>Source</a:t>
            </a:r>
            <a:r>
              <a:rPr lang="en-US" sz="2000" dirty="0">
                <a:latin typeface="Times New Roman"/>
                <a:ea typeface="Times New Roman"/>
                <a:cs typeface="Times New Roman"/>
                <a:sym typeface="Times New Roman"/>
              </a:rPr>
              <a:t> - </a:t>
            </a:r>
            <a:r>
              <a:rPr lang="en-US" sz="2000" u="sng" dirty="0">
                <a:solidFill>
                  <a:schemeClr val="hlink"/>
                </a:solidFill>
                <a:latin typeface="Times New Roman"/>
                <a:ea typeface="Times New Roman"/>
                <a:cs typeface="Times New Roman"/>
                <a:sym typeface="Times New Roman"/>
                <a:hlinkClick r:id="rId3"/>
              </a:rPr>
              <a:t>https://www.energy.ca.gov/</a:t>
            </a:r>
            <a:endParaRPr sz="200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2000" dirty="0">
                <a:latin typeface="Times New Roman"/>
                <a:ea typeface="Times New Roman"/>
                <a:cs typeface="Times New Roman"/>
                <a:sym typeface="Times New Roman"/>
              </a:rPr>
              <a:t>Converted Shape file to data frame using QGIS tool</a:t>
            </a:r>
            <a:endParaRPr sz="2000" dirty="0">
              <a:latin typeface="Times New Roman"/>
              <a:ea typeface="Times New Roman"/>
              <a:cs typeface="Times New Roman"/>
              <a:sym typeface="Times New Roman"/>
            </a:endParaRPr>
          </a:p>
          <a:p>
            <a:pPr marL="228600" lvl="0" indent="0" algn="l" rtl="0">
              <a:lnSpc>
                <a:spcPct val="90000"/>
              </a:lnSpc>
              <a:spcBef>
                <a:spcPts val="1000"/>
              </a:spcBef>
              <a:spcAft>
                <a:spcPts val="0"/>
              </a:spcAft>
              <a:buNone/>
            </a:pPr>
            <a:endParaRPr sz="2000" b="1"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2000"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2000"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2000" dirty="0">
              <a:latin typeface="Times New Roman"/>
              <a:ea typeface="Times New Roman"/>
              <a:cs typeface="Times New Roman"/>
              <a:sym typeface="Times New Roman"/>
            </a:endParaRPr>
          </a:p>
        </p:txBody>
      </p:sp>
      <p:grpSp>
        <p:nvGrpSpPr>
          <p:cNvPr id="165" name="Google Shape;165;p6"/>
          <p:cNvGrpSpPr/>
          <p:nvPr/>
        </p:nvGrpSpPr>
        <p:grpSpPr>
          <a:xfrm>
            <a:off x="0" y="4601497"/>
            <a:ext cx="1014061" cy="2017580"/>
            <a:chOff x="0" y="4601497"/>
            <a:chExt cx="1014061" cy="2017580"/>
          </a:xfrm>
        </p:grpSpPr>
        <p:sp>
          <p:nvSpPr>
            <p:cNvPr id="166" name="Google Shape;166;p6"/>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6"/>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8" name="Google Shape;168;p6"/>
          <p:cNvGrpSpPr/>
          <p:nvPr/>
        </p:nvGrpSpPr>
        <p:grpSpPr>
          <a:xfrm>
            <a:off x="11219290" y="1"/>
            <a:ext cx="972709" cy="1935307"/>
            <a:chOff x="10918968" y="713127"/>
            <a:chExt cx="1273032" cy="2532832"/>
          </a:xfrm>
        </p:grpSpPr>
        <p:sp>
          <p:nvSpPr>
            <p:cNvPr id="169" name="Google Shape;169;p6"/>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6"/>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aphicFrame>
        <p:nvGraphicFramePr>
          <p:cNvPr id="14" name="Table 5">
            <a:extLst>
              <a:ext uri="{FF2B5EF4-FFF2-40B4-BE49-F238E27FC236}">
                <a16:creationId xmlns:a16="http://schemas.microsoft.com/office/drawing/2014/main" id="{E777F44E-CD62-42C2-BA4B-EB8DCD024A9B}"/>
              </a:ext>
            </a:extLst>
          </p:cNvPr>
          <p:cNvGraphicFramePr>
            <a:graphicFrameLocks noGrp="1"/>
          </p:cNvGraphicFramePr>
          <p:nvPr>
            <p:extLst>
              <p:ext uri="{D42A27DB-BD31-4B8C-83A1-F6EECF244321}">
                <p14:modId xmlns:p14="http://schemas.microsoft.com/office/powerpoint/2010/main" val="1548775734"/>
              </p:ext>
            </p:extLst>
          </p:nvPr>
        </p:nvGraphicFramePr>
        <p:xfrm>
          <a:off x="5532408" y="1052532"/>
          <a:ext cx="5588029" cy="2356570"/>
        </p:xfrm>
        <a:graphic>
          <a:graphicData uri="http://schemas.openxmlformats.org/drawingml/2006/table">
            <a:tbl>
              <a:tblPr firstRow="1" bandRow="1">
                <a:tableStyleId>{5C22544A-7EE6-4342-B048-85BDC9FD1C3A}</a:tableStyleId>
              </a:tblPr>
              <a:tblGrid>
                <a:gridCol w="2545714">
                  <a:extLst>
                    <a:ext uri="{9D8B030D-6E8A-4147-A177-3AD203B41FA5}">
                      <a16:colId xmlns:a16="http://schemas.microsoft.com/office/drawing/2014/main" val="4665965"/>
                    </a:ext>
                  </a:extLst>
                </a:gridCol>
                <a:gridCol w="3042315">
                  <a:extLst>
                    <a:ext uri="{9D8B030D-6E8A-4147-A177-3AD203B41FA5}">
                      <a16:colId xmlns:a16="http://schemas.microsoft.com/office/drawing/2014/main" val="4247050983"/>
                    </a:ext>
                  </a:extLst>
                </a:gridCol>
              </a:tblGrid>
              <a:tr h="185646">
                <a:tc>
                  <a:txBody>
                    <a:bodyPr/>
                    <a:lstStyle/>
                    <a:p>
                      <a:pPr marL="0" marR="0" algn="ctr" fontAlgn="t">
                        <a:lnSpc>
                          <a:spcPct val="115000"/>
                        </a:lnSpc>
                        <a:spcBef>
                          <a:spcPts val="0"/>
                        </a:spcBef>
                        <a:spcAft>
                          <a:spcPts val="0"/>
                        </a:spcAft>
                      </a:pPr>
                      <a:r>
                        <a:rPr lang="en-US" sz="1100" b="1" u="none" strike="noStrike" dirty="0">
                          <a:effectLst/>
                          <a:latin typeface="Times New Roman" panose="02020603050405020304" pitchFamily="18" charset="0"/>
                          <a:cs typeface="Times New Roman" panose="02020603050405020304" pitchFamily="18" charset="0"/>
                        </a:rPr>
                        <a:t>Parameter</a:t>
                      </a:r>
                      <a:endParaRPr lang="en-US" sz="1100" b="0" i="0" u="none" strike="noStrike" dirty="0">
                        <a:effectLst/>
                        <a:latin typeface="Times New Roman" panose="02020603050405020304" pitchFamily="18" charset="0"/>
                        <a:cs typeface="Times New Roman" panose="02020603050405020304" pitchFamily="18" charset="0"/>
                      </a:endParaRPr>
                    </a:p>
                  </a:txBody>
                  <a:tcPr marL="151735" marR="151735" marT="21074" marB="0"/>
                </a:tc>
                <a:tc>
                  <a:txBody>
                    <a:bodyPr/>
                    <a:lstStyle/>
                    <a:p>
                      <a:pPr marL="0" marR="0" algn="ctr" fontAlgn="t">
                        <a:lnSpc>
                          <a:spcPct val="115000"/>
                        </a:lnSpc>
                        <a:spcBef>
                          <a:spcPts val="0"/>
                        </a:spcBef>
                        <a:spcAft>
                          <a:spcPts val="0"/>
                        </a:spcAft>
                      </a:pPr>
                      <a:r>
                        <a:rPr lang="en-US" sz="1100" b="1" u="none" strike="noStrike" dirty="0">
                          <a:effectLst/>
                          <a:latin typeface="Times New Roman" panose="02020603050405020304" pitchFamily="18" charset="0"/>
                          <a:cs typeface="Times New Roman" panose="02020603050405020304" pitchFamily="18" charset="0"/>
                        </a:rPr>
                        <a:t>Description</a:t>
                      </a:r>
                      <a:endParaRPr lang="en-US" sz="1100" b="0" i="0" u="none" strike="noStrike" dirty="0">
                        <a:effectLst/>
                        <a:latin typeface="Times New Roman" panose="02020603050405020304" pitchFamily="18" charset="0"/>
                        <a:cs typeface="Times New Roman" panose="02020603050405020304" pitchFamily="18" charset="0"/>
                      </a:endParaRPr>
                    </a:p>
                  </a:txBody>
                  <a:tcPr marL="151735" marR="151735" marT="21074" marB="0"/>
                </a:tc>
                <a:extLst>
                  <a:ext uri="{0D108BD9-81ED-4DB2-BD59-A6C34878D82A}">
                    <a16:rowId xmlns:a16="http://schemas.microsoft.com/office/drawing/2014/main" val="3342384171"/>
                  </a:ext>
                </a:extLst>
              </a:tr>
              <a:tr h="482436">
                <a:tc>
                  <a:txBody>
                    <a:bodyPr/>
                    <a:lstStyle/>
                    <a:p>
                      <a:pPr marL="0" marR="0" algn="ctr" fontAlgn="t">
                        <a:lnSpc>
                          <a:spcPct val="115000"/>
                        </a:lnSpc>
                        <a:spcBef>
                          <a:spcPts val="0"/>
                        </a:spcBef>
                        <a:spcAft>
                          <a:spcPts val="800"/>
                        </a:spcAft>
                      </a:pPr>
                      <a:r>
                        <a:rPr lang="en-US" sz="1100" b="0" u="none" strike="noStrike" dirty="0">
                          <a:effectLst/>
                          <a:latin typeface="Times New Roman" panose="02020603050405020304" pitchFamily="18" charset="0"/>
                          <a:cs typeface="Times New Roman" panose="02020603050405020304" pitchFamily="18" charset="0"/>
                        </a:rPr>
                        <a:t>kV</a:t>
                      </a:r>
                      <a:endParaRPr lang="en-US" sz="1100" b="0" i="0" u="none" strike="noStrike" dirty="0">
                        <a:effectLst/>
                        <a:latin typeface="Times New Roman" panose="02020603050405020304" pitchFamily="18" charset="0"/>
                        <a:cs typeface="Times New Roman" panose="02020603050405020304" pitchFamily="18" charset="0"/>
                      </a:endParaRPr>
                    </a:p>
                  </a:txBody>
                  <a:tcPr marL="151735" marR="151735" marT="21074" marB="0"/>
                </a:tc>
                <a:tc>
                  <a:txBody>
                    <a:bodyPr/>
                    <a:lstStyle/>
                    <a:p>
                      <a:pPr marL="0" marR="0" algn="ctr" fontAlgn="t">
                        <a:lnSpc>
                          <a:spcPct val="115000"/>
                        </a:lnSpc>
                        <a:spcBef>
                          <a:spcPts val="0"/>
                        </a:spcBef>
                        <a:spcAft>
                          <a:spcPts val="800"/>
                        </a:spcAft>
                      </a:pPr>
                      <a:r>
                        <a:rPr lang="en-US" sz="1100" b="0" u="none" strike="noStrike" dirty="0">
                          <a:effectLst/>
                          <a:latin typeface="Times New Roman" panose="02020603050405020304" pitchFamily="18" charset="0"/>
                          <a:cs typeface="Times New Roman" panose="02020603050405020304" pitchFamily="18" charset="0"/>
                        </a:rPr>
                        <a:t>Voltage of the powerline</a:t>
                      </a:r>
                      <a:endParaRPr lang="en-US" sz="1100" b="0" i="0" u="none" strike="noStrike" dirty="0">
                        <a:effectLst/>
                        <a:latin typeface="Times New Roman" panose="02020603050405020304" pitchFamily="18" charset="0"/>
                        <a:cs typeface="Times New Roman" panose="02020603050405020304" pitchFamily="18" charset="0"/>
                      </a:endParaRPr>
                    </a:p>
                  </a:txBody>
                  <a:tcPr marL="151735" marR="151735" marT="21074" marB="0"/>
                </a:tc>
                <a:extLst>
                  <a:ext uri="{0D108BD9-81ED-4DB2-BD59-A6C34878D82A}">
                    <a16:rowId xmlns:a16="http://schemas.microsoft.com/office/drawing/2014/main" val="2349337144"/>
                  </a:ext>
                </a:extLst>
              </a:tr>
              <a:tr h="265533">
                <a:tc>
                  <a:txBody>
                    <a:bodyPr/>
                    <a:lstStyle/>
                    <a:p>
                      <a:pPr marL="0" marR="0" algn="ctr" fontAlgn="t">
                        <a:lnSpc>
                          <a:spcPct val="115000"/>
                        </a:lnSpc>
                        <a:spcBef>
                          <a:spcPts val="0"/>
                        </a:spcBef>
                        <a:spcAft>
                          <a:spcPts val="800"/>
                        </a:spcAft>
                      </a:pPr>
                      <a:r>
                        <a:rPr lang="en-US" sz="1100" b="0" u="none" strike="noStrike" dirty="0">
                          <a:effectLst/>
                          <a:latin typeface="Times New Roman" panose="02020603050405020304" pitchFamily="18" charset="0"/>
                          <a:cs typeface="Times New Roman" panose="02020603050405020304" pitchFamily="18" charset="0"/>
                        </a:rPr>
                        <a:t>Owner</a:t>
                      </a:r>
                      <a:endParaRPr lang="en-US" sz="1100" b="0" i="0" u="none" strike="noStrike" dirty="0">
                        <a:effectLst/>
                        <a:latin typeface="Times New Roman" panose="02020603050405020304" pitchFamily="18" charset="0"/>
                        <a:cs typeface="Times New Roman" panose="02020603050405020304" pitchFamily="18" charset="0"/>
                      </a:endParaRPr>
                    </a:p>
                  </a:txBody>
                  <a:tcPr marL="151735" marR="151735" marT="21074" marB="0"/>
                </a:tc>
                <a:tc>
                  <a:txBody>
                    <a:bodyPr/>
                    <a:lstStyle/>
                    <a:p>
                      <a:pPr marL="0" marR="0" algn="ctr" fontAlgn="t">
                        <a:lnSpc>
                          <a:spcPct val="115000"/>
                        </a:lnSpc>
                        <a:spcBef>
                          <a:spcPts val="0"/>
                        </a:spcBef>
                        <a:spcAft>
                          <a:spcPts val="800"/>
                        </a:spcAft>
                      </a:pPr>
                      <a:r>
                        <a:rPr lang="en-US" sz="1100" b="0" u="none" strike="noStrike" dirty="0">
                          <a:effectLst/>
                          <a:latin typeface="Times New Roman" panose="02020603050405020304" pitchFamily="18" charset="0"/>
                          <a:cs typeface="Times New Roman" panose="02020603050405020304" pitchFamily="18" charset="0"/>
                        </a:rPr>
                        <a:t>Owner of the powerline</a:t>
                      </a:r>
                      <a:endParaRPr lang="en-US" sz="1100" b="0" i="0" u="none" strike="noStrike" dirty="0">
                        <a:effectLst/>
                        <a:latin typeface="Times New Roman" panose="02020603050405020304" pitchFamily="18" charset="0"/>
                        <a:cs typeface="Times New Roman" panose="02020603050405020304" pitchFamily="18" charset="0"/>
                      </a:endParaRPr>
                    </a:p>
                  </a:txBody>
                  <a:tcPr marL="151735" marR="151735" marT="21074" marB="0"/>
                </a:tc>
                <a:extLst>
                  <a:ext uri="{0D108BD9-81ED-4DB2-BD59-A6C34878D82A}">
                    <a16:rowId xmlns:a16="http://schemas.microsoft.com/office/drawing/2014/main" val="2393607288"/>
                  </a:ext>
                </a:extLst>
              </a:tr>
              <a:tr h="422127">
                <a:tc>
                  <a:txBody>
                    <a:bodyPr/>
                    <a:lstStyle/>
                    <a:p>
                      <a:pPr marL="0" marR="0" algn="ctr" fontAlgn="t">
                        <a:lnSpc>
                          <a:spcPct val="115000"/>
                        </a:lnSpc>
                        <a:spcBef>
                          <a:spcPts val="0"/>
                        </a:spcBef>
                        <a:spcAft>
                          <a:spcPts val="800"/>
                        </a:spcAft>
                      </a:pPr>
                      <a:r>
                        <a:rPr lang="en-US" sz="1100" b="0" u="none" strike="noStrike" dirty="0">
                          <a:effectLst/>
                          <a:latin typeface="Times New Roman" panose="02020603050405020304" pitchFamily="18" charset="0"/>
                          <a:cs typeface="Times New Roman" panose="02020603050405020304" pitchFamily="18" charset="0"/>
                        </a:rPr>
                        <a:t>Status</a:t>
                      </a:r>
                      <a:endParaRPr lang="en-US" sz="1100" b="0" i="0" u="none" strike="noStrike" dirty="0">
                        <a:effectLst/>
                        <a:latin typeface="Times New Roman" panose="02020603050405020304" pitchFamily="18" charset="0"/>
                        <a:cs typeface="Times New Roman" panose="02020603050405020304" pitchFamily="18" charset="0"/>
                      </a:endParaRPr>
                    </a:p>
                  </a:txBody>
                  <a:tcPr marL="151735" marR="151735" marT="21074" marB="0"/>
                </a:tc>
                <a:tc>
                  <a:txBody>
                    <a:bodyPr/>
                    <a:lstStyle/>
                    <a:p>
                      <a:pPr marL="0" marR="0" algn="ctr" fontAlgn="t">
                        <a:lnSpc>
                          <a:spcPct val="115000"/>
                        </a:lnSpc>
                        <a:spcBef>
                          <a:spcPts val="0"/>
                        </a:spcBef>
                        <a:spcAft>
                          <a:spcPts val="800"/>
                        </a:spcAft>
                      </a:pPr>
                      <a:r>
                        <a:rPr lang="en-US" sz="1100" b="0" u="none" strike="noStrike" dirty="0">
                          <a:effectLst/>
                          <a:latin typeface="Times New Roman" panose="02020603050405020304" pitchFamily="18" charset="0"/>
                          <a:cs typeface="Times New Roman" panose="02020603050405020304" pitchFamily="18" charset="0"/>
                        </a:rPr>
                        <a:t>Whether the line is operating or not</a:t>
                      </a:r>
                      <a:endParaRPr lang="en-US" sz="1100" b="0" i="0" u="none" strike="noStrike" dirty="0">
                        <a:effectLst/>
                        <a:latin typeface="Times New Roman" panose="02020603050405020304" pitchFamily="18" charset="0"/>
                        <a:cs typeface="Times New Roman" panose="02020603050405020304" pitchFamily="18" charset="0"/>
                      </a:endParaRPr>
                    </a:p>
                  </a:txBody>
                  <a:tcPr marL="151735" marR="151735" marT="21074" marB="0"/>
                </a:tc>
                <a:extLst>
                  <a:ext uri="{0D108BD9-81ED-4DB2-BD59-A6C34878D82A}">
                    <a16:rowId xmlns:a16="http://schemas.microsoft.com/office/drawing/2014/main" val="1189878651"/>
                  </a:ext>
                </a:extLst>
              </a:tr>
              <a:tr h="185646">
                <a:tc>
                  <a:txBody>
                    <a:bodyPr/>
                    <a:lstStyle/>
                    <a:p>
                      <a:pPr marL="0" marR="0" algn="ctr" fontAlgn="t">
                        <a:lnSpc>
                          <a:spcPct val="115000"/>
                        </a:lnSpc>
                        <a:spcBef>
                          <a:spcPts val="0"/>
                        </a:spcBef>
                        <a:spcAft>
                          <a:spcPts val="800"/>
                        </a:spcAft>
                      </a:pPr>
                      <a:r>
                        <a:rPr lang="en-US" sz="1100" b="0" u="none" strike="noStrike">
                          <a:effectLst/>
                          <a:latin typeface="Times New Roman" panose="02020603050405020304" pitchFamily="18" charset="0"/>
                          <a:cs typeface="Times New Roman" panose="02020603050405020304" pitchFamily="18" charset="0"/>
                        </a:rPr>
                        <a:t>Circuit</a:t>
                      </a:r>
                      <a:endParaRPr lang="en-US" sz="1100" b="0" i="0" u="none" strike="noStrike">
                        <a:effectLst/>
                        <a:latin typeface="Times New Roman" panose="02020603050405020304" pitchFamily="18" charset="0"/>
                        <a:cs typeface="Times New Roman" panose="02020603050405020304" pitchFamily="18" charset="0"/>
                      </a:endParaRPr>
                    </a:p>
                  </a:txBody>
                  <a:tcPr marL="151735" marR="151735" marT="21074" marB="0"/>
                </a:tc>
                <a:tc>
                  <a:txBody>
                    <a:bodyPr/>
                    <a:lstStyle/>
                    <a:p>
                      <a:pPr marL="0" marR="0" algn="ctr" fontAlgn="t">
                        <a:lnSpc>
                          <a:spcPct val="115000"/>
                        </a:lnSpc>
                        <a:spcBef>
                          <a:spcPts val="0"/>
                        </a:spcBef>
                        <a:spcAft>
                          <a:spcPts val="800"/>
                        </a:spcAft>
                      </a:pPr>
                      <a:r>
                        <a:rPr lang="en-US" sz="1100" b="0" u="none" strike="noStrike" dirty="0">
                          <a:effectLst/>
                          <a:latin typeface="Times New Roman" panose="02020603050405020304" pitchFamily="18" charset="0"/>
                          <a:cs typeface="Times New Roman" panose="02020603050405020304" pitchFamily="18" charset="0"/>
                        </a:rPr>
                        <a:t>Type of circuit</a:t>
                      </a:r>
                      <a:endParaRPr lang="en-US" sz="1100" b="0" i="0" u="none" strike="noStrike" dirty="0">
                        <a:effectLst/>
                        <a:latin typeface="Times New Roman" panose="02020603050405020304" pitchFamily="18" charset="0"/>
                        <a:cs typeface="Times New Roman" panose="02020603050405020304" pitchFamily="18" charset="0"/>
                      </a:endParaRPr>
                    </a:p>
                  </a:txBody>
                  <a:tcPr marL="151735" marR="151735" marT="21074" marB="0"/>
                </a:tc>
                <a:extLst>
                  <a:ext uri="{0D108BD9-81ED-4DB2-BD59-A6C34878D82A}">
                    <a16:rowId xmlns:a16="http://schemas.microsoft.com/office/drawing/2014/main" val="1272671710"/>
                  </a:ext>
                </a:extLst>
              </a:tr>
              <a:tr h="379377">
                <a:tc>
                  <a:txBody>
                    <a:bodyPr/>
                    <a:lstStyle/>
                    <a:p>
                      <a:pPr marL="0" marR="0" algn="ctr" fontAlgn="t">
                        <a:lnSpc>
                          <a:spcPct val="115000"/>
                        </a:lnSpc>
                        <a:spcBef>
                          <a:spcPts val="0"/>
                        </a:spcBef>
                        <a:spcAft>
                          <a:spcPts val="800"/>
                        </a:spcAft>
                      </a:pPr>
                      <a:r>
                        <a:rPr lang="en-US" sz="1100" b="0" u="none" strike="noStrike">
                          <a:effectLst/>
                          <a:latin typeface="Times New Roman" panose="02020603050405020304" pitchFamily="18" charset="0"/>
                          <a:cs typeface="Times New Roman" panose="02020603050405020304" pitchFamily="18" charset="0"/>
                        </a:rPr>
                        <a:t>Length (Mile)</a:t>
                      </a:r>
                      <a:endParaRPr lang="en-US" sz="1100" b="0" i="0" u="none" strike="noStrike">
                        <a:effectLst/>
                        <a:latin typeface="Times New Roman" panose="02020603050405020304" pitchFamily="18" charset="0"/>
                        <a:cs typeface="Times New Roman" panose="02020603050405020304" pitchFamily="18" charset="0"/>
                      </a:endParaRPr>
                    </a:p>
                  </a:txBody>
                  <a:tcPr marL="151735" marR="151735" marT="21074" marB="0"/>
                </a:tc>
                <a:tc>
                  <a:txBody>
                    <a:bodyPr/>
                    <a:lstStyle/>
                    <a:p>
                      <a:pPr marL="0" marR="0" algn="ctr" fontAlgn="t">
                        <a:lnSpc>
                          <a:spcPct val="115000"/>
                        </a:lnSpc>
                        <a:spcBef>
                          <a:spcPts val="0"/>
                        </a:spcBef>
                        <a:spcAft>
                          <a:spcPts val="800"/>
                        </a:spcAft>
                      </a:pPr>
                      <a:r>
                        <a:rPr lang="en-US" sz="1100" b="0" u="none" strike="noStrike" dirty="0">
                          <a:effectLst/>
                          <a:latin typeface="Times New Roman" panose="02020603050405020304" pitchFamily="18" charset="0"/>
                          <a:cs typeface="Times New Roman" panose="02020603050405020304" pitchFamily="18" charset="0"/>
                        </a:rPr>
                        <a:t>Length of the line in miles</a:t>
                      </a:r>
                      <a:endParaRPr lang="en-US" sz="1100" b="0" i="0" u="none" strike="noStrike" dirty="0">
                        <a:effectLst/>
                        <a:latin typeface="Times New Roman" panose="02020603050405020304" pitchFamily="18" charset="0"/>
                        <a:cs typeface="Times New Roman" panose="02020603050405020304" pitchFamily="18" charset="0"/>
                      </a:endParaRPr>
                    </a:p>
                  </a:txBody>
                  <a:tcPr marL="151735" marR="151735" marT="21074" marB="0"/>
                </a:tc>
                <a:extLst>
                  <a:ext uri="{0D108BD9-81ED-4DB2-BD59-A6C34878D82A}">
                    <a16:rowId xmlns:a16="http://schemas.microsoft.com/office/drawing/2014/main" val="369627880"/>
                  </a:ext>
                </a:extLst>
              </a:tr>
              <a:tr h="379377">
                <a:tc>
                  <a:txBody>
                    <a:bodyPr/>
                    <a:lstStyle/>
                    <a:p>
                      <a:pPr marL="0" marR="0" algn="ctr" fontAlgn="t">
                        <a:lnSpc>
                          <a:spcPct val="115000"/>
                        </a:lnSpc>
                        <a:spcBef>
                          <a:spcPts val="0"/>
                        </a:spcBef>
                        <a:spcAft>
                          <a:spcPts val="800"/>
                        </a:spcAft>
                      </a:pPr>
                      <a:r>
                        <a:rPr lang="en-US" sz="1100" b="0" u="none" strike="noStrike">
                          <a:effectLst/>
                          <a:latin typeface="Times New Roman" panose="02020603050405020304" pitchFamily="18" charset="0"/>
                          <a:cs typeface="Times New Roman" panose="02020603050405020304" pitchFamily="18" charset="0"/>
                        </a:rPr>
                        <a:t>Length (Feet)</a:t>
                      </a:r>
                      <a:endParaRPr lang="en-US" sz="1100" b="0" i="0" u="none" strike="noStrike">
                        <a:effectLst/>
                        <a:latin typeface="Times New Roman" panose="02020603050405020304" pitchFamily="18" charset="0"/>
                        <a:cs typeface="Times New Roman" panose="02020603050405020304" pitchFamily="18" charset="0"/>
                      </a:endParaRPr>
                    </a:p>
                  </a:txBody>
                  <a:tcPr marL="151735" marR="151735" marT="21074" marB="0"/>
                </a:tc>
                <a:tc>
                  <a:txBody>
                    <a:bodyPr/>
                    <a:lstStyle/>
                    <a:p>
                      <a:pPr marL="0" marR="0" algn="ctr" fontAlgn="t">
                        <a:lnSpc>
                          <a:spcPct val="115000"/>
                        </a:lnSpc>
                        <a:spcBef>
                          <a:spcPts val="0"/>
                        </a:spcBef>
                        <a:spcAft>
                          <a:spcPts val="800"/>
                        </a:spcAft>
                      </a:pPr>
                      <a:r>
                        <a:rPr lang="en-US" sz="1100" b="0" u="none" strike="noStrike" dirty="0">
                          <a:effectLst/>
                          <a:latin typeface="Times New Roman" panose="02020603050405020304" pitchFamily="18" charset="0"/>
                          <a:cs typeface="Times New Roman" panose="02020603050405020304" pitchFamily="18" charset="0"/>
                        </a:rPr>
                        <a:t>Length of the line in Feet</a:t>
                      </a:r>
                      <a:endParaRPr lang="en-US" sz="1100" b="0" i="0" u="none" strike="noStrike" dirty="0">
                        <a:effectLst/>
                        <a:latin typeface="Times New Roman" panose="02020603050405020304" pitchFamily="18" charset="0"/>
                        <a:cs typeface="Times New Roman" panose="02020603050405020304" pitchFamily="18" charset="0"/>
                      </a:endParaRPr>
                    </a:p>
                  </a:txBody>
                  <a:tcPr marL="151735" marR="151735" marT="21074" marB="0"/>
                </a:tc>
                <a:extLst>
                  <a:ext uri="{0D108BD9-81ED-4DB2-BD59-A6C34878D82A}">
                    <a16:rowId xmlns:a16="http://schemas.microsoft.com/office/drawing/2014/main" val="2397054254"/>
                  </a:ext>
                </a:extLst>
              </a:tr>
            </a:tbl>
          </a:graphicData>
        </a:graphic>
      </p:graphicFrame>
      <p:pic>
        <p:nvPicPr>
          <p:cNvPr id="15" name="image75.png">
            <a:extLst>
              <a:ext uri="{FF2B5EF4-FFF2-40B4-BE49-F238E27FC236}">
                <a16:creationId xmlns:a16="http://schemas.microsoft.com/office/drawing/2014/main" id="{19028847-9B30-495B-B74C-1C8B2D9A651C}"/>
              </a:ext>
            </a:extLst>
          </p:cNvPr>
          <p:cNvPicPr/>
          <p:nvPr/>
        </p:nvPicPr>
        <p:blipFill rotWithShape="1">
          <a:blip r:embed="rId4"/>
          <a:srcRect l="1968" b="5943"/>
          <a:stretch/>
        </p:blipFill>
        <p:spPr>
          <a:xfrm>
            <a:off x="4700589" y="3476625"/>
            <a:ext cx="7372312" cy="3295650"/>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7"/>
          <p:cNvSpPr txBox="1">
            <a:spLocks noGrp="1"/>
          </p:cNvSpPr>
          <p:nvPr>
            <p:ph type="title"/>
          </p:nvPr>
        </p:nvSpPr>
        <p:spPr>
          <a:xfrm>
            <a:off x="0" y="111787"/>
            <a:ext cx="12192000" cy="809700"/>
          </a:xfrm>
          <a:prstGeom prst="rect">
            <a:avLst/>
          </a:prstGeom>
          <a:solidFill>
            <a:srgbClr val="CFE2F3"/>
          </a:solidFill>
          <a:ln>
            <a:noFill/>
          </a:ln>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600"/>
              <a:buFont typeface="Times New Roman"/>
              <a:buNone/>
            </a:pPr>
            <a:r>
              <a:rPr lang="en-US" sz="3600" b="1" dirty="0">
                <a:latin typeface="Times New Roman"/>
                <a:ea typeface="Times New Roman"/>
                <a:cs typeface="Times New Roman"/>
                <a:sym typeface="Times New Roman"/>
              </a:rPr>
              <a:t>Terrain Data</a:t>
            </a:r>
            <a:endParaRPr dirty="0"/>
          </a:p>
        </p:txBody>
      </p:sp>
      <p:sp>
        <p:nvSpPr>
          <p:cNvPr id="178" name="Google Shape;178;p7"/>
          <p:cNvSpPr txBox="1">
            <a:spLocks noGrp="1"/>
          </p:cNvSpPr>
          <p:nvPr>
            <p:ph type="body" idx="1"/>
          </p:nvPr>
        </p:nvSpPr>
        <p:spPr>
          <a:xfrm>
            <a:off x="0" y="1033273"/>
            <a:ext cx="4651853" cy="514369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dirty="0">
                <a:latin typeface="Times New Roman"/>
                <a:ea typeface="Times New Roman"/>
                <a:cs typeface="Times New Roman"/>
                <a:sym typeface="Times New Roman"/>
              </a:rPr>
              <a:t>United States Geological Survey provides topography information, which is available in the form of Digital Elevation Models (DEM). </a:t>
            </a:r>
            <a:endParaRPr sz="200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2000" b="1" dirty="0">
                <a:latin typeface="Times New Roman"/>
                <a:ea typeface="Times New Roman"/>
                <a:cs typeface="Times New Roman"/>
                <a:sym typeface="Times New Roman"/>
              </a:rPr>
              <a:t>Format</a:t>
            </a:r>
            <a:r>
              <a:rPr lang="en-US" sz="2000" dirty="0">
                <a:latin typeface="Times New Roman"/>
                <a:ea typeface="Times New Roman"/>
                <a:cs typeface="Times New Roman"/>
                <a:sym typeface="Times New Roman"/>
              </a:rPr>
              <a:t> - DEM file </a:t>
            </a:r>
          </a:p>
          <a:p>
            <a:pPr marL="228600" lvl="0" indent="-228600">
              <a:buSzPts val="2000"/>
            </a:pPr>
            <a:r>
              <a:rPr lang="en-US" sz="2000" b="1" dirty="0">
                <a:latin typeface="Times New Roman" panose="02020603050405020304" pitchFamily="18" charset="0"/>
                <a:cs typeface="Times New Roman" panose="02020603050405020304" pitchFamily="18" charset="0"/>
              </a:rPr>
              <a:t>Size</a:t>
            </a:r>
            <a:r>
              <a:rPr lang="en-US" sz="2000" dirty="0">
                <a:latin typeface="Times New Roman" panose="02020603050405020304" pitchFamily="18" charset="0"/>
                <a:cs typeface="Times New Roman" panose="02020603050405020304" pitchFamily="18" charset="0"/>
              </a:rPr>
              <a:t> – 1.6 GB</a:t>
            </a:r>
            <a:endParaRPr sz="20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2000"/>
              <a:buChar char="•"/>
            </a:pPr>
            <a:r>
              <a:rPr lang="en-US" sz="2000" dirty="0">
                <a:latin typeface="Times New Roman"/>
                <a:ea typeface="Times New Roman"/>
                <a:cs typeface="Times New Roman"/>
                <a:sym typeface="Times New Roman"/>
              </a:rPr>
              <a:t>Calculated parameters from DEM using QGIS tool.</a:t>
            </a:r>
          </a:p>
          <a:p>
            <a:pPr marL="228600" indent="-228600">
              <a:buSzPts val="2000"/>
            </a:pPr>
            <a:r>
              <a:rPr lang="fr-FR" sz="1200" b="1" dirty="0">
                <a:latin typeface="Times New Roman"/>
                <a:ea typeface="Times New Roman"/>
                <a:cs typeface="Times New Roman"/>
                <a:sym typeface="Times New Roman"/>
              </a:rPr>
              <a:t>Source</a:t>
            </a:r>
            <a:r>
              <a:rPr lang="fr-FR" sz="1200" dirty="0">
                <a:latin typeface="Times New Roman"/>
                <a:ea typeface="Times New Roman"/>
                <a:cs typeface="Times New Roman"/>
                <a:sym typeface="Times New Roman"/>
              </a:rPr>
              <a:t> - </a:t>
            </a:r>
            <a:r>
              <a:rPr lang="fr-FR" sz="1200" u="sng" dirty="0">
                <a:solidFill>
                  <a:schemeClr val="hlink"/>
                </a:solidFill>
                <a:latin typeface="Times New Roman"/>
                <a:ea typeface="Times New Roman"/>
                <a:cs typeface="Times New Roman"/>
                <a:sym typeface="Times New Roman"/>
                <a:hlinkClick r:id="rId3"/>
              </a:rPr>
              <a:t>https://www.usgs.gov/</a:t>
            </a:r>
            <a:endParaRPr lang="fr-FR" sz="12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endParaRPr sz="2000" dirty="0">
              <a:latin typeface="Times New Roman"/>
              <a:ea typeface="Times New Roman"/>
              <a:cs typeface="Times New Roman"/>
              <a:sym typeface="Times New Roman"/>
            </a:endParaRPr>
          </a:p>
        </p:txBody>
      </p:sp>
      <p:grpSp>
        <p:nvGrpSpPr>
          <p:cNvPr id="179" name="Google Shape;179;p7"/>
          <p:cNvGrpSpPr/>
          <p:nvPr/>
        </p:nvGrpSpPr>
        <p:grpSpPr>
          <a:xfrm>
            <a:off x="0" y="4601497"/>
            <a:ext cx="1014061" cy="2017580"/>
            <a:chOff x="0" y="4601497"/>
            <a:chExt cx="1014061" cy="2017580"/>
          </a:xfrm>
        </p:grpSpPr>
        <p:sp>
          <p:nvSpPr>
            <p:cNvPr id="180" name="Google Shape;180;p7"/>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 name="Google Shape;181;p7"/>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2" name="Google Shape;182;p7"/>
          <p:cNvGrpSpPr/>
          <p:nvPr/>
        </p:nvGrpSpPr>
        <p:grpSpPr>
          <a:xfrm>
            <a:off x="11219290" y="1"/>
            <a:ext cx="972709" cy="1935307"/>
            <a:chOff x="10918968" y="713127"/>
            <a:chExt cx="1273032" cy="2532832"/>
          </a:xfrm>
        </p:grpSpPr>
        <p:sp>
          <p:nvSpPr>
            <p:cNvPr id="183" name="Google Shape;183;p7"/>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7"/>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aphicFrame>
        <p:nvGraphicFramePr>
          <p:cNvPr id="12" name="Table 5">
            <a:extLst>
              <a:ext uri="{FF2B5EF4-FFF2-40B4-BE49-F238E27FC236}">
                <a16:creationId xmlns:a16="http://schemas.microsoft.com/office/drawing/2014/main" id="{0F96C6F1-884D-495D-AFAB-22BFF50E6B3A}"/>
              </a:ext>
            </a:extLst>
          </p:cNvPr>
          <p:cNvGraphicFramePr>
            <a:graphicFrameLocks noGrp="1"/>
          </p:cNvGraphicFramePr>
          <p:nvPr>
            <p:extLst>
              <p:ext uri="{D42A27DB-BD31-4B8C-83A1-F6EECF244321}">
                <p14:modId xmlns:p14="http://schemas.microsoft.com/office/powerpoint/2010/main" val="1713714652"/>
              </p:ext>
            </p:extLst>
          </p:nvPr>
        </p:nvGraphicFramePr>
        <p:xfrm>
          <a:off x="4481512" y="967654"/>
          <a:ext cx="7435154" cy="2380577"/>
        </p:xfrm>
        <a:graphic>
          <a:graphicData uri="http://schemas.openxmlformats.org/drawingml/2006/table">
            <a:tbl>
              <a:tblPr firstRow="1" bandRow="1">
                <a:tableStyleId>{5C22544A-7EE6-4342-B048-85BDC9FD1C3A}</a:tableStyleId>
              </a:tblPr>
              <a:tblGrid>
                <a:gridCol w="1621547">
                  <a:extLst>
                    <a:ext uri="{9D8B030D-6E8A-4147-A177-3AD203B41FA5}">
                      <a16:colId xmlns:a16="http://schemas.microsoft.com/office/drawing/2014/main" val="4665965"/>
                    </a:ext>
                  </a:extLst>
                </a:gridCol>
                <a:gridCol w="1937869">
                  <a:extLst>
                    <a:ext uri="{9D8B030D-6E8A-4147-A177-3AD203B41FA5}">
                      <a16:colId xmlns:a16="http://schemas.microsoft.com/office/drawing/2014/main" val="4247050983"/>
                    </a:ext>
                  </a:extLst>
                </a:gridCol>
                <a:gridCol w="1937869">
                  <a:extLst>
                    <a:ext uri="{9D8B030D-6E8A-4147-A177-3AD203B41FA5}">
                      <a16:colId xmlns:a16="http://schemas.microsoft.com/office/drawing/2014/main" val="459553666"/>
                    </a:ext>
                  </a:extLst>
                </a:gridCol>
                <a:gridCol w="1937869">
                  <a:extLst>
                    <a:ext uri="{9D8B030D-6E8A-4147-A177-3AD203B41FA5}">
                      <a16:colId xmlns:a16="http://schemas.microsoft.com/office/drawing/2014/main" val="2611111565"/>
                    </a:ext>
                  </a:extLst>
                </a:gridCol>
              </a:tblGrid>
              <a:tr h="388802">
                <a:tc>
                  <a:txBody>
                    <a:bodyPr/>
                    <a:lstStyle/>
                    <a:p>
                      <a:pPr marL="0" marR="0" lvl="0" indent="0" algn="l" rtl="0">
                        <a:lnSpc>
                          <a:spcPct val="115000"/>
                        </a:lnSpc>
                        <a:spcBef>
                          <a:spcPts val="0"/>
                        </a:spcBef>
                        <a:spcAft>
                          <a:spcPts val="0"/>
                        </a:spcAft>
                        <a:buNone/>
                      </a:pPr>
                      <a:r>
                        <a:rPr lang="en-US" sz="1200" u="none" strike="noStrike" cap="none" dirty="0">
                          <a:latin typeface="Times New Roman" panose="02020603050405020304" pitchFamily="18" charset="0"/>
                          <a:cs typeface="Times New Roman" panose="02020603050405020304" pitchFamily="18" charset="0"/>
                        </a:rPr>
                        <a:t>Parameter</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dirty="0">
                          <a:latin typeface="Times New Roman" panose="02020603050405020304" pitchFamily="18" charset="0"/>
                          <a:cs typeface="Times New Roman" panose="02020603050405020304" pitchFamily="18" charset="0"/>
                        </a:rPr>
                        <a:t>Description</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a:latin typeface="Times New Roman" panose="02020603050405020304" pitchFamily="18" charset="0"/>
                          <a:cs typeface="Times New Roman" panose="02020603050405020304" pitchFamily="18" charset="0"/>
                        </a:rPr>
                        <a:t>Range</a:t>
                      </a:r>
                      <a:endParaRPr sz="12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dirty="0">
                          <a:latin typeface="Times New Roman" panose="02020603050405020304" pitchFamily="18" charset="0"/>
                          <a:cs typeface="Times New Roman" panose="02020603050405020304" pitchFamily="18" charset="0"/>
                        </a:rPr>
                        <a:t>Unit</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extLst>
                  <a:ext uri="{0D108BD9-81ED-4DB2-BD59-A6C34878D82A}">
                    <a16:rowId xmlns:a16="http://schemas.microsoft.com/office/drawing/2014/main" val="3342384171"/>
                  </a:ext>
                </a:extLst>
              </a:tr>
              <a:tr h="570528">
                <a:tc>
                  <a:txBody>
                    <a:bodyPr/>
                    <a:lstStyle/>
                    <a:p>
                      <a:pPr marL="0" marR="0" lvl="0" indent="0" algn="l" rtl="0">
                        <a:lnSpc>
                          <a:spcPct val="115000"/>
                        </a:lnSpc>
                        <a:spcBef>
                          <a:spcPts val="0"/>
                        </a:spcBef>
                        <a:spcAft>
                          <a:spcPts val="0"/>
                        </a:spcAft>
                        <a:buNone/>
                      </a:pPr>
                      <a:r>
                        <a:rPr lang="en-US" sz="1200" u="none" strike="noStrike" cap="none">
                          <a:latin typeface="Times New Roman" panose="02020603050405020304" pitchFamily="18" charset="0"/>
                          <a:cs typeface="Times New Roman" panose="02020603050405020304" pitchFamily="18" charset="0"/>
                        </a:rPr>
                        <a:t>Slope</a:t>
                      </a:r>
                      <a:endParaRPr sz="12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dirty="0">
                          <a:latin typeface="Times New Roman" panose="02020603050405020304" pitchFamily="18" charset="0"/>
                          <a:cs typeface="Times New Roman" panose="02020603050405020304" pitchFamily="18" charset="0"/>
                        </a:rPr>
                        <a:t>Slope of the terrain</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a:latin typeface="Times New Roman" panose="02020603050405020304" pitchFamily="18" charset="0"/>
                          <a:cs typeface="Times New Roman" panose="02020603050405020304" pitchFamily="18" charset="0"/>
                        </a:rPr>
                        <a:t>(0, 90)</a:t>
                      </a:r>
                      <a:endParaRPr sz="12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dirty="0">
                          <a:latin typeface="Times New Roman" panose="02020603050405020304" pitchFamily="18" charset="0"/>
                          <a:cs typeface="Times New Roman" panose="02020603050405020304" pitchFamily="18" charset="0"/>
                        </a:rPr>
                        <a:t>degree</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extLst>
                  <a:ext uri="{0D108BD9-81ED-4DB2-BD59-A6C34878D82A}">
                    <a16:rowId xmlns:a16="http://schemas.microsoft.com/office/drawing/2014/main" val="2349337144"/>
                  </a:ext>
                </a:extLst>
              </a:tr>
              <a:tr h="682803">
                <a:tc>
                  <a:txBody>
                    <a:bodyPr/>
                    <a:lstStyle/>
                    <a:p>
                      <a:pPr marL="0" marR="0" lvl="0" indent="0" algn="l" rtl="0">
                        <a:lnSpc>
                          <a:spcPct val="115000"/>
                        </a:lnSpc>
                        <a:spcBef>
                          <a:spcPts val="0"/>
                        </a:spcBef>
                        <a:spcAft>
                          <a:spcPts val="0"/>
                        </a:spcAft>
                        <a:buNone/>
                      </a:pPr>
                      <a:r>
                        <a:rPr lang="en-US" sz="1200" u="none" strike="noStrike" cap="none">
                          <a:latin typeface="Times New Roman" panose="02020603050405020304" pitchFamily="18" charset="0"/>
                          <a:cs typeface="Times New Roman" panose="02020603050405020304" pitchFamily="18" charset="0"/>
                        </a:rPr>
                        <a:t>Aspect</a:t>
                      </a:r>
                      <a:endParaRPr sz="12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dirty="0">
                          <a:latin typeface="Times New Roman" panose="02020603050405020304" pitchFamily="18" charset="0"/>
                          <a:cs typeface="Times New Roman" panose="02020603050405020304" pitchFamily="18" charset="0"/>
                        </a:rPr>
                        <a:t>It is a compass direction that a slope face</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dirty="0">
                          <a:latin typeface="Times New Roman" panose="02020603050405020304" pitchFamily="18" charset="0"/>
                          <a:cs typeface="Times New Roman" panose="02020603050405020304" pitchFamily="18" charset="0"/>
                        </a:rPr>
                        <a:t>(0, 360)</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a:latin typeface="Times New Roman" panose="02020603050405020304" pitchFamily="18" charset="0"/>
                          <a:cs typeface="Times New Roman" panose="02020603050405020304" pitchFamily="18" charset="0"/>
                        </a:rPr>
                        <a:t>azimuth</a:t>
                      </a:r>
                      <a:endParaRPr sz="12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extLst>
                  <a:ext uri="{0D108BD9-81ED-4DB2-BD59-A6C34878D82A}">
                    <a16:rowId xmlns:a16="http://schemas.microsoft.com/office/drawing/2014/main" val="2393607288"/>
                  </a:ext>
                </a:extLst>
              </a:tr>
              <a:tr h="709675">
                <a:tc>
                  <a:txBody>
                    <a:bodyPr/>
                    <a:lstStyle/>
                    <a:p>
                      <a:pPr marL="0" marR="0" lvl="0" indent="0" algn="l" rtl="0">
                        <a:lnSpc>
                          <a:spcPct val="115000"/>
                        </a:lnSpc>
                        <a:spcBef>
                          <a:spcPts val="0"/>
                        </a:spcBef>
                        <a:spcAft>
                          <a:spcPts val="0"/>
                        </a:spcAft>
                        <a:buNone/>
                      </a:pPr>
                      <a:r>
                        <a:rPr lang="en-US" sz="1200" u="none" strike="noStrike" cap="none">
                          <a:latin typeface="Times New Roman" panose="02020603050405020304" pitchFamily="18" charset="0"/>
                          <a:cs typeface="Times New Roman" panose="02020603050405020304" pitchFamily="18" charset="0"/>
                        </a:rPr>
                        <a:t>Hill shade</a:t>
                      </a:r>
                      <a:endParaRPr sz="12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a:latin typeface="Times New Roman" panose="02020603050405020304" pitchFamily="18" charset="0"/>
                          <a:cs typeface="Times New Roman" panose="02020603050405020304" pitchFamily="18" charset="0"/>
                        </a:rPr>
                        <a:t>Terrain surface with sun relative position.</a:t>
                      </a:r>
                      <a:endParaRPr sz="12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dirty="0">
                          <a:latin typeface="Times New Roman" panose="02020603050405020304" pitchFamily="18" charset="0"/>
                          <a:cs typeface="Times New Roman" panose="02020603050405020304" pitchFamily="18" charset="0"/>
                        </a:rPr>
                        <a:t>(0,360)</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tc>
                  <a:txBody>
                    <a:bodyPr/>
                    <a:lstStyle/>
                    <a:p>
                      <a:pPr marL="0" marR="0" lvl="0" indent="0" algn="l" rtl="0">
                        <a:lnSpc>
                          <a:spcPct val="115000"/>
                        </a:lnSpc>
                        <a:spcBef>
                          <a:spcPts val="0"/>
                        </a:spcBef>
                        <a:spcAft>
                          <a:spcPts val="0"/>
                        </a:spcAft>
                        <a:buNone/>
                      </a:pPr>
                      <a:r>
                        <a:rPr lang="en-US" sz="1200" u="none" strike="noStrike" cap="none" dirty="0">
                          <a:latin typeface="Times New Roman" panose="02020603050405020304" pitchFamily="18" charset="0"/>
                          <a:cs typeface="Times New Roman" panose="02020603050405020304" pitchFamily="18" charset="0"/>
                        </a:rPr>
                        <a:t>azimuth</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112075" marR="112075" marT="112075" marB="112075"/>
                </a:tc>
                <a:extLst>
                  <a:ext uri="{0D108BD9-81ED-4DB2-BD59-A6C34878D82A}">
                    <a16:rowId xmlns:a16="http://schemas.microsoft.com/office/drawing/2014/main" val="1189878651"/>
                  </a:ext>
                </a:extLst>
              </a:tr>
            </a:tbl>
          </a:graphicData>
        </a:graphic>
      </p:graphicFrame>
      <p:pic>
        <p:nvPicPr>
          <p:cNvPr id="3" name="Picture 2" descr="A close up of a map&#10;&#10;Description automatically generated">
            <a:extLst>
              <a:ext uri="{FF2B5EF4-FFF2-40B4-BE49-F238E27FC236}">
                <a16:creationId xmlns:a16="http://schemas.microsoft.com/office/drawing/2014/main" id="{142D07B9-6A31-4CBB-A7E5-10124CD3F781}"/>
              </a:ext>
            </a:extLst>
          </p:cNvPr>
          <p:cNvPicPr>
            <a:picLocks noChangeAspect="1"/>
          </p:cNvPicPr>
          <p:nvPr/>
        </p:nvPicPr>
        <p:blipFill>
          <a:blip r:embed="rId4"/>
          <a:stretch>
            <a:fillRect/>
          </a:stretch>
        </p:blipFill>
        <p:spPr>
          <a:xfrm>
            <a:off x="2378313" y="3429000"/>
            <a:ext cx="9651762" cy="3373338"/>
          </a:xfrm>
          <a:prstGeom prst="rect">
            <a:avLst/>
          </a:prstGeom>
          <a:ln>
            <a:solidFill>
              <a:schemeClr val="tx1"/>
            </a:solid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1756</Words>
  <Application>Microsoft Office PowerPoint</Application>
  <PresentationFormat>Widescreen</PresentationFormat>
  <Paragraphs>314</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Office Theme</vt:lpstr>
      <vt:lpstr>Data-Driven Wildfire Risk Prediction</vt:lpstr>
      <vt:lpstr>Fire statistics show the rapid increase of wildfire damage in California. Blue bar shows the largest numbers. The year 2018, deemed one of the worst years in California history, witnessed 7571 fires that burned across 1.6 million acres of land and claimed more than 100 lives. </vt:lpstr>
      <vt:lpstr>Project Overview</vt:lpstr>
      <vt:lpstr>Comparison of different systems</vt:lpstr>
      <vt:lpstr>    Study Area</vt:lpstr>
      <vt:lpstr>Weather Data</vt:lpstr>
      <vt:lpstr>PowerPoint Presentation</vt:lpstr>
      <vt:lpstr>Powerline Data</vt:lpstr>
      <vt:lpstr>Terrain Data</vt:lpstr>
      <vt:lpstr>Fire History Data</vt:lpstr>
      <vt:lpstr>Fire History for Our Study Area</vt:lpstr>
      <vt:lpstr>Vegetation Data</vt:lpstr>
      <vt:lpstr>PowerPoint Presentation</vt:lpstr>
      <vt:lpstr>PowerPoint Presentation</vt:lpstr>
      <vt:lpstr>Proposed Solutions</vt:lpstr>
      <vt:lpstr>Model Experiments                    Random Forest Tree</vt:lpstr>
      <vt:lpstr>PowerPoint Presentation</vt:lpstr>
      <vt:lpstr>PowerPoint Presentation</vt:lpstr>
      <vt:lpstr>      Tuning Threshold Values</vt:lpstr>
      <vt:lpstr>PowerPoint Presentation</vt:lpstr>
      <vt:lpstr>Conclusion</vt:lpstr>
      <vt:lpstr>Lesson Learned</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Wildfire Risk Prediction</dc:title>
  <dc:creator>anil thota</dc:creator>
  <cp:lastModifiedBy>Prathusha Koouri</cp:lastModifiedBy>
  <cp:revision>26</cp:revision>
  <dcterms:created xsi:type="dcterms:W3CDTF">2020-05-14T01:44:34Z</dcterms:created>
  <dcterms:modified xsi:type="dcterms:W3CDTF">2020-05-15T17:10:37Z</dcterms:modified>
</cp:coreProperties>
</file>